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22"/>
  </p:notesMasterIdLst>
  <p:handoutMasterIdLst>
    <p:handoutMasterId r:id="rId23"/>
  </p:handoutMasterIdLst>
  <p:sldIdLst>
    <p:sldId id="261" r:id="rId2"/>
    <p:sldId id="278" r:id="rId3"/>
    <p:sldId id="279" r:id="rId4"/>
    <p:sldId id="280" r:id="rId5"/>
    <p:sldId id="282" r:id="rId6"/>
    <p:sldId id="281" r:id="rId7"/>
    <p:sldId id="283" r:id="rId8"/>
    <p:sldId id="284" r:id="rId9"/>
    <p:sldId id="285" r:id="rId10"/>
    <p:sldId id="286" r:id="rId11"/>
    <p:sldId id="287" r:id="rId12"/>
    <p:sldId id="288" r:id="rId13"/>
    <p:sldId id="289" r:id="rId14"/>
    <p:sldId id="290" r:id="rId15"/>
    <p:sldId id="296" r:id="rId16"/>
    <p:sldId id="291" r:id="rId17"/>
    <p:sldId id="292" r:id="rId18"/>
    <p:sldId id="293" r:id="rId19"/>
    <p:sldId id="294" r:id="rId20"/>
    <p:sldId id="295"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26568"/>
    <a:srgbClr val="0D62B7"/>
    <a:srgbClr val="0C64B6"/>
    <a:srgbClr val="E8ECF5"/>
    <a:srgbClr val="656D0F"/>
    <a:srgbClr val="A3AE18"/>
    <a:srgbClr val="0431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5191" autoAdjust="0"/>
  </p:normalViewPr>
  <p:slideViewPr>
    <p:cSldViewPr snapToGrid="0" snapToObjects="1">
      <p:cViewPr varScale="1">
        <p:scale>
          <a:sx n="81" d="100"/>
          <a:sy n="81" d="100"/>
        </p:scale>
        <p:origin x="-1037"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193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20-%20Telemed,%20Dental%20Health,%20Med%20Adhere,%20Mail%20Order\Dental\Data_Dental%20Health.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20-%20Telemed,%20Dental%20Health,%20Med%20Adhere,%20Mail%20Order\Dental\Data_Dental%20Health.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20-%20Telemed,%20Dental%20Health,%20Med%20Adhere,%20Mail%20Order\Dental\Data_Dental%20Health.xls"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Dental\Data_Dental%20Healt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Dental\Data_Dental%20Health.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evanderk\Desktop\Erika%20Projects\2018%20Community%20Survey\Dental\Data_Dental%20Health.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latin typeface="Tahoma" panose="020B0604030504040204" pitchFamily="34" charset="0"/>
                <a:ea typeface="Tahoma" panose="020B0604030504040204" pitchFamily="34" charset="0"/>
                <a:cs typeface="Tahoma" panose="020B0604030504040204" pitchFamily="34" charset="0"/>
              </a:defRPr>
            </a:pPr>
            <a:r>
              <a:rPr lang="en-US" sz="1400" dirty="0">
                <a:latin typeface="Tahoma" panose="020B0604030504040204" pitchFamily="34" charset="0"/>
                <a:ea typeface="Tahoma" panose="020B0604030504040204" pitchFamily="34" charset="0"/>
                <a:cs typeface="Tahoma" panose="020B0604030504040204" pitchFamily="34" charset="0"/>
              </a:rPr>
              <a:t>Overall Dental Health</a:t>
            </a:r>
          </a:p>
        </c:rich>
      </c:tx>
      <c:layout>
        <c:manualLayout>
          <c:xMode val="edge"/>
          <c:yMode val="edge"/>
          <c:x val="0.37825724561158225"/>
          <c:y val="2.5255673896350438E-2"/>
        </c:manualLayout>
      </c:layout>
      <c:overlay val="0"/>
    </c:title>
    <c:autoTitleDeleted val="0"/>
    <c:plotArea>
      <c:layout>
        <c:manualLayout>
          <c:layoutTarget val="inner"/>
          <c:xMode val="edge"/>
          <c:yMode val="edge"/>
          <c:x val="1.7404792000803214E-2"/>
          <c:y val="0.19372238868371541"/>
          <c:w val="0.89694393969984521"/>
          <c:h val="0.57065814228973588"/>
        </c:manualLayout>
      </c:layout>
      <c:barChart>
        <c:barDir val="col"/>
        <c:grouping val="clustered"/>
        <c:varyColors val="0"/>
        <c:ser>
          <c:idx val="0"/>
          <c:order val="0"/>
          <c:tx>
            <c:strRef>
              <c:f>Sheet1!$B$1</c:f>
              <c:strCache>
                <c:ptCount val="1"/>
                <c:pt idx="0">
                  <c:v>Dental health</c:v>
                </c:pt>
              </c:strCache>
            </c:strRef>
          </c:tx>
          <c:spPr>
            <a:solidFill>
              <a:schemeClr val="bg2"/>
            </a:solidFill>
          </c:spPr>
          <c:invertIfNegative val="0"/>
          <c:dPt>
            <c:idx val="0"/>
            <c:invertIfNegative val="0"/>
            <c:bubble3D val="0"/>
            <c:spPr>
              <a:solidFill>
                <a:schemeClr val="accent5">
                  <a:lumMod val="50000"/>
                </a:schemeClr>
              </a:solidFill>
            </c:spPr>
          </c:dPt>
          <c:dPt>
            <c:idx val="1"/>
            <c:invertIfNegative val="0"/>
            <c:bubble3D val="0"/>
            <c:spPr>
              <a:solidFill>
                <a:schemeClr val="accent5"/>
              </a:solidFill>
            </c:spPr>
          </c:dPt>
          <c:dPt>
            <c:idx val="2"/>
            <c:invertIfNegative val="0"/>
            <c:bubble3D val="0"/>
            <c:spPr>
              <a:solidFill>
                <a:srgbClr val="92D050"/>
              </a:solidFill>
            </c:spPr>
          </c:dPt>
          <c:dPt>
            <c:idx val="3"/>
            <c:invertIfNegative val="0"/>
            <c:bubble3D val="0"/>
            <c:spPr>
              <a:solidFill>
                <a:schemeClr val="accent6">
                  <a:lumMod val="50000"/>
                </a:schemeClr>
              </a:solidFill>
            </c:spPr>
          </c:dPt>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Poor</c:v>
                </c:pt>
                <c:pt idx="1">
                  <c:v>Fair</c:v>
                </c:pt>
                <c:pt idx="2">
                  <c:v>Good </c:v>
                </c:pt>
                <c:pt idx="3">
                  <c:v>Very Good</c:v>
                </c:pt>
              </c:strCache>
            </c:strRef>
          </c:cat>
          <c:val>
            <c:numRef>
              <c:f>Sheet1!$B$2:$B$5</c:f>
              <c:numCache>
                <c:formatCode>0%</c:formatCode>
                <c:ptCount val="4"/>
                <c:pt idx="0">
                  <c:v>0.08</c:v>
                </c:pt>
                <c:pt idx="1">
                  <c:v>0.22</c:v>
                </c:pt>
                <c:pt idx="2">
                  <c:v>0.45</c:v>
                </c:pt>
                <c:pt idx="3">
                  <c:v>0.25</c:v>
                </c:pt>
              </c:numCache>
            </c:numRef>
          </c:val>
        </c:ser>
        <c:dLbls>
          <c:showLegendKey val="0"/>
          <c:showVal val="0"/>
          <c:showCatName val="0"/>
          <c:showSerName val="0"/>
          <c:showPercent val="0"/>
          <c:showBubbleSize val="0"/>
        </c:dLbls>
        <c:gapWidth val="22"/>
        <c:axId val="125880960"/>
        <c:axId val="125890944"/>
      </c:barChart>
      <c:catAx>
        <c:axId val="125880960"/>
        <c:scaling>
          <c:orientation val="minMax"/>
        </c:scaling>
        <c:delete val="0"/>
        <c:axPos val="b"/>
        <c:majorTickMark val="out"/>
        <c:minorTickMark val="none"/>
        <c:tickLblPos val="nextTo"/>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en-US"/>
          </a:p>
        </c:txPr>
        <c:crossAx val="125890944"/>
        <c:crosses val="autoZero"/>
        <c:auto val="1"/>
        <c:lblAlgn val="ctr"/>
        <c:lblOffset val="100"/>
        <c:noMultiLvlLbl val="0"/>
      </c:catAx>
      <c:valAx>
        <c:axId val="125890944"/>
        <c:scaling>
          <c:orientation val="minMax"/>
        </c:scaling>
        <c:delete val="1"/>
        <c:axPos val="l"/>
        <c:numFmt formatCode="0%" sourceLinked="1"/>
        <c:majorTickMark val="out"/>
        <c:minorTickMark val="none"/>
        <c:tickLblPos val="nextTo"/>
        <c:crossAx val="125880960"/>
        <c:crosses val="autoZero"/>
        <c:crossBetween val="between"/>
      </c:valAx>
    </c:plotArea>
    <c:legend>
      <c:legendPos val="t"/>
      <c:layout>
        <c:manualLayout>
          <c:xMode val="edge"/>
          <c:yMode val="edge"/>
          <c:x val="0.26371414377887314"/>
          <c:y val="9.0116412953641659E-2"/>
          <c:w val="0.47559400182646222"/>
          <c:h val="7.3792473101171749E-2"/>
        </c:manualLayout>
      </c:layout>
      <c:overlay val="0"/>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8243064150751E-2"/>
          <c:y val="6.7246290864035413E-2"/>
          <c:w val="0.96128351387169853"/>
          <c:h val="0.58429565647687198"/>
        </c:manualLayout>
      </c:layout>
      <c:barChart>
        <c:barDir val="bar"/>
        <c:grouping val="percentStacked"/>
        <c:varyColors val="0"/>
        <c:ser>
          <c:idx val="0"/>
          <c:order val="0"/>
          <c:tx>
            <c:strRef>
              <c:f>Sheet1!$B$1</c:f>
              <c:strCache>
                <c:ptCount val="1"/>
                <c:pt idx="0">
                  <c:v>Yes</c:v>
                </c:pt>
              </c:strCache>
            </c:strRef>
          </c:tx>
          <c:spPr>
            <a:solidFill>
              <a:srgbClr val="7030A0"/>
            </a:solidFill>
          </c:spPr>
          <c:invertIfNegative val="0"/>
          <c:dPt>
            <c:idx val="0"/>
            <c:invertIfNegative val="0"/>
            <c:bubble3D val="0"/>
            <c:spPr>
              <a:solidFill>
                <a:srgbClr val="BD92DE"/>
              </a:solidFill>
            </c:spPr>
          </c:dPt>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0.88</c:v>
                </c:pt>
              </c:numCache>
            </c:numRef>
          </c:val>
        </c:ser>
        <c:ser>
          <c:idx val="1"/>
          <c:order val="1"/>
          <c:tx>
            <c:strRef>
              <c:f>Sheet1!$C$1</c:f>
              <c:strCache>
                <c:ptCount val="1"/>
                <c:pt idx="0">
                  <c:v>No</c:v>
                </c:pt>
              </c:strCache>
            </c:strRef>
          </c:tx>
          <c:spPr>
            <a:solidFill>
              <a:srgbClr val="7030A0"/>
            </a:solidFill>
          </c:spPr>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0.1</c:v>
                </c:pt>
              </c:numCache>
            </c:numRef>
          </c:val>
        </c:ser>
        <c:ser>
          <c:idx val="2"/>
          <c:order val="2"/>
          <c:tx>
            <c:strRef>
              <c:f>Sheet1!$D$1</c:f>
              <c:strCache>
                <c:ptCount val="1"/>
                <c:pt idx="0">
                  <c:v>DK</c:v>
                </c:pt>
              </c:strCache>
            </c:strRef>
          </c:tx>
          <c:invertIfNegative val="0"/>
          <c:cat>
            <c:strRef>
              <c:f>Sheet1!$A$2</c:f>
              <c:strCache>
                <c:ptCount val="1"/>
                <c:pt idx="0">
                  <c:v>Category 1</c:v>
                </c:pt>
              </c:strCache>
            </c:strRef>
          </c:cat>
          <c:val>
            <c:numRef>
              <c:f>Sheet1!$D$2</c:f>
              <c:numCache>
                <c:formatCode>0%</c:formatCode>
                <c:ptCount val="1"/>
                <c:pt idx="0">
                  <c:v>0.02</c:v>
                </c:pt>
              </c:numCache>
            </c:numRef>
          </c:val>
        </c:ser>
        <c:dLbls>
          <c:showLegendKey val="0"/>
          <c:showVal val="0"/>
          <c:showCatName val="0"/>
          <c:showSerName val="0"/>
          <c:showPercent val="0"/>
          <c:showBubbleSize val="0"/>
        </c:dLbls>
        <c:gapWidth val="150"/>
        <c:overlap val="100"/>
        <c:axId val="169140224"/>
        <c:axId val="169141760"/>
      </c:barChart>
      <c:catAx>
        <c:axId val="169140224"/>
        <c:scaling>
          <c:orientation val="minMax"/>
        </c:scaling>
        <c:delete val="1"/>
        <c:axPos val="l"/>
        <c:majorTickMark val="out"/>
        <c:minorTickMark val="none"/>
        <c:tickLblPos val="nextTo"/>
        <c:crossAx val="169141760"/>
        <c:crosses val="autoZero"/>
        <c:auto val="1"/>
        <c:lblAlgn val="ctr"/>
        <c:lblOffset val="100"/>
        <c:noMultiLvlLbl val="0"/>
      </c:catAx>
      <c:valAx>
        <c:axId val="169141760"/>
        <c:scaling>
          <c:orientation val="minMax"/>
          <c:max val="1"/>
          <c:min val="0"/>
        </c:scaling>
        <c:delete val="1"/>
        <c:axPos val="b"/>
        <c:numFmt formatCode="0%" sourceLinked="1"/>
        <c:majorTickMark val="out"/>
        <c:minorTickMark val="none"/>
        <c:tickLblPos val="nextTo"/>
        <c:crossAx val="169140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Time since</a:t>
            </a:r>
            <a:r>
              <a:rPr lang="en-US" sz="1600" baseline="0" dirty="0" smtClean="0"/>
              <a:t> last visit to dentist or dental clinic</a:t>
            </a:r>
          </a:p>
          <a:p>
            <a:pPr>
              <a:defRPr sz="1600"/>
            </a:pPr>
            <a:r>
              <a:rPr lang="en-US" sz="1600" b="0" baseline="0" dirty="0" smtClean="0"/>
              <a:t>(for any reason)</a:t>
            </a:r>
            <a:endParaRPr lang="en-US" sz="1600" b="0" dirty="0"/>
          </a:p>
        </c:rich>
      </c:tx>
      <c:layout>
        <c:manualLayout>
          <c:xMode val="edge"/>
          <c:yMode val="edge"/>
          <c:x val="0.25104942817796477"/>
          <c:y val="2.1307135245718788E-3"/>
        </c:manualLayout>
      </c:layout>
      <c:overlay val="0"/>
    </c:title>
    <c:autoTitleDeleted val="0"/>
    <c:plotArea>
      <c:layout>
        <c:manualLayout>
          <c:layoutTarget val="inner"/>
          <c:xMode val="edge"/>
          <c:yMode val="edge"/>
          <c:x val="0.39324939933649422"/>
          <c:y val="0.17602327363946765"/>
          <c:w val="0.60675060066350572"/>
          <c:h val="0.82374617383827353"/>
        </c:manualLayout>
      </c:layout>
      <c:barChart>
        <c:barDir val="bar"/>
        <c:grouping val="clustered"/>
        <c:varyColors val="0"/>
        <c:ser>
          <c:idx val="0"/>
          <c:order val="0"/>
          <c:tx>
            <c:strRef>
              <c:f>Sheet1!$B$1</c:f>
              <c:strCache>
                <c:ptCount val="1"/>
                <c:pt idx="0">
                  <c:v>Time since visit</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&lt; 6 mos.</c:v>
                </c:pt>
                <c:pt idx="1">
                  <c:v>6 to &lt; 12 mos.</c:v>
                </c:pt>
                <c:pt idx="2">
                  <c:v>1 yr to &lt; 2 yrs</c:v>
                </c:pt>
                <c:pt idx="3">
                  <c:v>2 yrs to &lt; 5 yrs</c:v>
                </c:pt>
                <c:pt idx="4">
                  <c:v>Never</c:v>
                </c:pt>
                <c:pt idx="5">
                  <c:v>Don't know</c:v>
                </c:pt>
              </c:strCache>
            </c:strRef>
          </c:cat>
          <c:val>
            <c:numRef>
              <c:f>Sheet1!$B$2:$B$7</c:f>
              <c:numCache>
                <c:formatCode>0%</c:formatCode>
                <c:ptCount val="6"/>
                <c:pt idx="0">
                  <c:v>0.54649999999999999</c:v>
                </c:pt>
                <c:pt idx="1">
                  <c:v>0.14599999999999999</c:v>
                </c:pt>
                <c:pt idx="2">
                  <c:v>0.109</c:v>
                </c:pt>
                <c:pt idx="3">
                  <c:v>0.10400000000000001</c:v>
                </c:pt>
                <c:pt idx="4">
                  <c:v>8.5000000000000006E-3</c:v>
                </c:pt>
                <c:pt idx="5">
                  <c:v>8.5999999999999993E-2</c:v>
                </c:pt>
              </c:numCache>
            </c:numRef>
          </c:val>
        </c:ser>
        <c:dLbls>
          <c:showLegendKey val="0"/>
          <c:showVal val="0"/>
          <c:showCatName val="0"/>
          <c:showSerName val="0"/>
          <c:showPercent val="0"/>
          <c:showBubbleSize val="0"/>
        </c:dLbls>
        <c:gapWidth val="22"/>
        <c:axId val="172230528"/>
        <c:axId val="172232064"/>
      </c:barChart>
      <c:catAx>
        <c:axId val="172230528"/>
        <c:scaling>
          <c:orientation val="maxMin"/>
        </c:scaling>
        <c:delete val="0"/>
        <c:axPos val="l"/>
        <c:majorTickMark val="out"/>
        <c:minorTickMark val="none"/>
        <c:tickLblPos val="nextTo"/>
        <c:txPr>
          <a:bodyPr/>
          <a:lstStyle/>
          <a:p>
            <a:pPr>
              <a:defRPr sz="1600">
                <a:solidFill>
                  <a:schemeClr val="tx1"/>
                </a:solidFill>
              </a:defRPr>
            </a:pPr>
            <a:endParaRPr lang="en-US"/>
          </a:p>
        </c:txPr>
        <c:crossAx val="172232064"/>
        <c:crosses val="autoZero"/>
        <c:auto val="1"/>
        <c:lblAlgn val="ctr"/>
        <c:lblOffset val="100"/>
        <c:noMultiLvlLbl val="0"/>
      </c:catAx>
      <c:valAx>
        <c:axId val="172232064"/>
        <c:scaling>
          <c:orientation val="minMax"/>
        </c:scaling>
        <c:delete val="1"/>
        <c:axPos val="t"/>
        <c:numFmt formatCode="0%" sourceLinked="1"/>
        <c:majorTickMark val="out"/>
        <c:minorTickMark val="none"/>
        <c:tickLblPos val="nextTo"/>
        <c:crossAx val="172230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mj-lt"/>
                <a:ea typeface="Tahoma" panose="020B0604030504040204" pitchFamily="34" charset="0"/>
                <a:cs typeface="Tahoma" panose="020B0604030504040204" pitchFamily="34" charset="0"/>
              </a:defRPr>
            </a:pPr>
            <a:r>
              <a:rPr lang="en-US" sz="1400">
                <a:latin typeface="+mj-lt"/>
                <a:ea typeface="Tahoma" panose="020B0604030504040204" pitchFamily="34" charset="0"/>
                <a:cs typeface="Tahoma" panose="020B0604030504040204" pitchFamily="34" charset="0"/>
              </a:rPr>
              <a:t>Length of Time Since Visiting a Dentist</a:t>
            </a:r>
          </a:p>
        </c:rich>
      </c:tx>
      <c:layout/>
      <c:overlay val="0"/>
    </c:title>
    <c:autoTitleDeleted val="0"/>
    <c:plotArea>
      <c:layout/>
      <c:barChart>
        <c:barDir val="bar"/>
        <c:grouping val="clustered"/>
        <c:varyColors val="0"/>
        <c:ser>
          <c:idx val="0"/>
          <c:order val="0"/>
          <c:tx>
            <c:strRef>
              <c:f>HowLongBeen!$R$23</c:f>
              <c:strCache>
                <c:ptCount val="1"/>
                <c:pt idx="0">
                  <c:v>Did not visit dentist within past year</c:v>
                </c:pt>
              </c:strCache>
            </c:strRef>
          </c:tx>
          <c:spPr>
            <a:solidFill>
              <a:schemeClr val="accent2"/>
            </a:solidFill>
          </c:spPr>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HowLongBeen!$S$15:$W$15</c:f>
              <c:strCache>
                <c:ptCount val="5"/>
                <c:pt idx="0">
                  <c:v>Utica/Rome/North Country</c:v>
                </c:pt>
                <c:pt idx="1">
                  <c:v>Southern Tier</c:v>
                </c:pt>
                <c:pt idx="2">
                  <c:v>Central NY</c:v>
                </c:pt>
                <c:pt idx="3">
                  <c:v>Finger Lakes</c:v>
                </c:pt>
                <c:pt idx="4">
                  <c:v>Western NY</c:v>
                </c:pt>
              </c:strCache>
            </c:strRef>
          </c:cat>
          <c:val>
            <c:numRef>
              <c:f>HowLongBeen!$S$23:$W$23</c:f>
              <c:numCache>
                <c:formatCode>0%</c:formatCode>
                <c:ptCount val="5"/>
                <c:pt idx="0">
                  <c:v>0.33999999999999997</c:v>
                </c:pt>
                <c:pt idx="1">
                  <c:v>0.38</c:v>
                </c:pt>
                <c:pt idx="2">
                  <c:v>0.28999999999999998</c:v>
                </c:pt>
                <c:pt idx="3">
                  <c:v>0.27999999999999997</c:v>
                </c:pt>
                <c:pt idx="4">
                  <c:v>0.3</c:v>
                </c:pt>
              </c:numCache>
            </c:numRef>
          </c:val>
        </c:ser>
        <c:ser>
          <c:idx val="1"/>
          <c:order val="1"/>
          <c:tx>
            <c:strRef>
              <c:f>HowLongBeen!$R$24</c:f>
              <c:strCache>
                <c:ptCount val="1"/>
                <c:pt idx="0">
                  <c:v>Visited denist within past year</c:v>
                </c:pt>
              </c:strCache>
            </c:strRef>
          </c:tx>
          <c:spPr>
            <a:solidFill>
              <a:schemeClr val="accent1"/>
            </a:solidFill>
          </c:spPr>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HowLongBeen!$S$15:$W$15</c:f>
              <c:strCache>
                <c:ptCount val="5"/>
                <c:pt idx="0">
                  <c:v>Utica/Rome/North Country</c:v>
                </c:pt>
                <c:pt idx="1">
                  <c:v>Southern Tier</c:v>
                </c:pt>
                <c:pt idx="2">
                  <c:v>Central NY</c:v>
                </c:pt>
                <c:pt idx="3">
                  <c:v>Finger Lakes</c:v>
                </c:pt>
                <c:pt idx="4">
                  <c:v>Western NY</c:v>
                </c:pt>
              </c:strCache>
            </c:strRef>
          </c:cat>
          <c:val>
            <c:numRef>
              <c:f>HowLongBeen!$S$24:$W$24</c:f>
              <c:numCache>
                <c:formatCode>0%</c:formatCode>
                <c:ptCount val="5"/>
                <c:pt idx="0">
                  <c:v>0.65999999999999992</c:v>
                </c:pt>
                <c:pt idx="1">
                  <c:v>0.62</c:v>
                </c:pt>
                <c:pt idx="2">
                  <c:v>0.71000000000000008</c:v>
                </c:pt>
                <c:pt idx="3">
                  <c:v>0.73</c:v>
                </c:pt>
                <c:pt idx="4">
                  <c:v>0.7</c:v>
                </c:pt>
              </c:numCache>
            </c:numRef>
          </c:val>
        </c:ser>
        <c:dLbls>
          <c:showLegendKey val="0"/>
          <c:showVal val="0"/>
          <c:showCatName val="0"/>
          <c:showSerName val="0"/>
          <c:showPercent val="0"/>
          <c:showBubbleSize val="0"/>
        </c:dLbls>
        <c:gapWidth val="150"/>
        <c:axId val="183985664"/>
        <c:axId val="184289152"/>
      </c:barChart>
      <c:catAx>
        <c:axId val="183985664"/>
        <c:scaling>
          <c:orientation val="minMax"/>
        </c:scaling>
        <c:delete val="0"/>
        <c:axPos val="l"/>
        <c:majorTickMark val="out"/>
        <c:minorTickMark val="none"/>
        <c:tickLblPos val="nextTo"/>
        <c:txPr>
          <a:bodyPr/>
          <a:lstStyle/>
          <a:p>
            <a:pPr>
              <a:defRPr sz="1600">
                <a:latin typeface="+mj-lt"/>
                <a:ea typeface="Tahoma" panose="020B0604030504040204" pitchFamily="34" charset="0"/>
                <a:cs typeface="Tahoma" panose="020B0604030504040204" pitchFamily="34" charset="0"/>
              </a:defRPr>
            </a:pPr>
            <a:endParaRPr lang="en-US"/>
          </a:p>
        </c:txPr>
        <c:crossAx val="184289152"/>
        <c:crosses val="autoZero"/>
        <c:auto val="1"/>
        <c:lblAlgn val="ctr"/>
        <c:lblOffset val="100"/>
        <c:noMultiLvlLbl val="0"/>
      </c:catAx>
      <c:valAx>
        <c:axId val="184289152"/>
        <c:scaling>
          <c:orientation val="minMax"/>
        </c:scaling>
        <c:delete val="1"/>
        <c:axPos val="b"/>
        <c:numFmt formatCode="0%" sourceLinked="1"/>
        <c:majorTickMark val="out"/>
        <c:minorTickMark val="none"/>
        <c:tickLblPos val="nextTo"/>
        <c:crossAx val="183985664"/>
        <c:crosses val="autoZero"/>
        <c:crossBetween val="between"/>
      </c:valAx>
    </c:plotArea>
    <c:legend>
      <c:legendPos val="t"/>
      <c:layout/>
      <c:overlay val="0"/>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Time since</a:t>
            </a:r>
            <a:r>
              <a:rPr lang="en-US" sz="1600" baseline="0" dirty="0" smtClean="0"/>
              <a:t> last visit to dentist or dental clinic</a:t>
            </a:r>
          </a:p>
          <a:p>
            <a:pPr>
              <a:defRPr sz="1600"/>
            </a:pPr>
            <a:r>
              <a:rPr lang="en-US" sz="1600" b="0" baseline="0" dirty="0" smtClean="0"/>
              <a:t>(for any reason)</a:t>
            </a:r>
            <a:endParaRPr lang="en-US" sz="1600" b="0" dirty="0"/>
          </a:p>
        </c:rich>
      </c:tx>
      <c:layout>
        <c:manualLayout>
          <c:xMode val="edge"/>
          <c:yMode val="edge"/>
          <c:x val="0.25104942817796477"/>
          <c:y val="2.1307135245718788E-3"/>
        </c:manualLayout>
      </c:layout>
      <c:overlay val="0"/>
    </c:title>
    <c:autoTitleDeleted val="0"/>
    <c:plotArea>
      <c:layout>
        <c:manualLayout>
          <c:layoutTarget val="inner"/>
          <c:xMode val="edge"/>
          <c:yMode val="edge"/>
          <c:x val="0.39324939933649422"/>
          <c:y val="0.17602327363946765"/>
          <c:w val="0.60675060066350572"/>
          <c:h val="0.82374617383827353"/>
        </c:manualLayout>
      </c:layout>
      <c:barChart>
        <c:barDir val="bar"/>
        <c:grouping val="clustered"/>
        <c:varyColors val="0"/>
        <c:ser>
          <c:idx val="0"/>
          <c:order val="0"/>
          <c:tx>
            <c:strRef>
              <c:f>Sheet1!$B$1</c:f>
              <c:strCache>
                <c:ptCount val="1"/>
                <c:pt idx="0">
                  <c:v>Time since visit</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&lt; 6 mos.</c:v>
                </c:pt>
                <c:pt idx="1">
                  <c:v>6 to &lt; 12 mos.</c:v>
                </c:pt>
                <c:pt idx="2">
                  <c:v>1 yr to &lt; 2 yrs</c:v>
                </c:pt>
                <c:pt idx="3">
                  <c:v>2 yrs to &lt; 5 yrs</c:v>
                </c:pt>
                <c:pt idx="4">
                  <c:v>Never</c:v>
                </c:pt>
                <c:pt idx="5">
                  <c:v>Don't know</c:v>
                </c:pt>
              </c:strCache>
            </c:strRef>
          </c:cat>
          <c:val>
            <c:numRef>
              <c:f>Sheet1!$B$2:$B$7</c:f>
              <c:numCache>
                <c:formatCode>0%</c:formatCode>
                <c:ptCount val="6"/>
                <c:pt idx="0">
                  <c:v>0.54649999999999999</c:v>
                </c:pt>
                <c:pt idx="1">
                  <c:v>0.14599999999999999</c:v>
                </c:pt>
                <c:pt idx="2">
                  <c:v>0.109</c:v>
                </c:pt>
                <c:pt idx="3">
                  <c:v>0.10400000000000001</c:v>
                </c:pt>
                <c:pt idx="4">
                  <c:v>8.5000000000000006E-3</c:v>
                </c:pt>
                <c:pt idx="5">
                  <c:v>8.5999999999999993E-2</c:v>
                </c:pt>
              </c:numCache>
            </c:numRef>
          </c:val>
        </c:ser>
        <c:dLbls>
          <c:showLegendKey val="0"/>
          <c:showVal val="0"/>
          <c:showCatName val="0"/>
          <c:showSerName val="0"/>
          <c:showPercent val="0"/>
          <c:showBubbleSize val="0"/>
        </c:dLbls>
        <c:gapWidth val="22"/>
        <c:axId val="172956672"/>
        <c:axId val="172962560"/>
      </c:barChart>
      <c:catAx>
        <c:axId val="172956672"/>
        <c:scaling>
          <c:orientation val="maxMin"/>
        </c:scaling>
        <c:delete val="0"/>
        <c:axPos val="l"/>
        <c:majorTickMark val="out"/>
        <c:minorTickMark val="none"/>
        <c:tickLblPos val="nextTo"/>
        <c:txPr>
          <a:bodyPr/>
          <a:lstStyle/>
          <a:p>
            <a:pPr>
              <a:defRPr sz="1600">
                <a:solidFill>
                  <a:schemeClr val="tx1"/>
                </a:solidFill>
              </a:defRPr>
            </a:pPr>
            <a:endParaRPr lang="en-US"/>
          </a:p>
        </c:txPr>
        <c:crossAx val="172962560"/>
        <c:crosses val="autoZero"/>
        <c:auto val="1"/>
        <c:lblAlgn val="ctr"/>
        <c:lblOffset val="100"/>
        <c:noMultiLvlLbl val="0"/>
      </c:catAx>
      <c:valAx>
        <c:axId val="172962560"/>
        <c:scaling>
          <c:orientation val="minMax"/>
        </c:scaling>
        <c:delete val="1"/>
        <c:axPos val="t"/>
        <c:numFmt formatCode="0%" sourceLinked="1"/>
        <c:majorTickMark val="out"/>
        <c:minorTickMark val="none"/>
        <c:tickLblPos val="nextTo"/>
        <c:crossAx val="172956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207044670983938"/>
          <c:y val="3.9880354748839594E-2"/>
          <c:w val="0.5197958169849094"/>
          <c:h val="0.94150881303503531"/>
        </c:manualLayout>
      </c:layout>
      <c:barChart>
        <c:barDir val="bar"/>
        <c:grouping val="clustered"/>
        <c:varyColors val="0"/>
        <c:ser>
          <c:idx val="0"/>
          <c:order val="0"/>
          <c:spPr>
            <a:solidFill>
              <a:schemeClr val="accent2"/>
            </a:solidFill>
          </c:spPr>
          <c:invertIfNegative val="0"/>
          <c:dLbls>
            <c:dLbl>
              <c:idx val="0"/>
              <c:layout>
                <c:manualLayout>
                  <c:x val="-1.1469231249758307E-3"/>
                  <c:y val="0"/>
                </c:manualLayout>
              </c:layout>
              <c:spPr/>
              <c:txPr>
                <a:bodyPr/>
                <a:lstStyle/>
                <a:p>
                  <a:pPr>
                    <a:defRPr b="1">
                      <a:solidFill>
                        <a:schemeClr val="tx1"/>
                      </a:solidFill>
                    </a:defRPr>
                  </a:pPr>
                  <a:endParaRPr lang="en-US"/>
                </a:p>
              </c:txPr>
              <c:dLblPos val="outEnd"/>
              <c:showLegendKey val="0"/>
              <c:showVal val="1"/>
              <c:showCatName val="0"/>
              <c:showSerName val="0"/>
              <c:showPercent val="0"/>
              <c:showBubbleSize val="0"/>
            </c:dLbl>
            <c:dLbl>
              <c:idx val="1"/>
              <c:layout>
                <c:manualLayout>
                  <c:x val="-1.1469231249758307E-3"/>
                  <c:y val="-2.6586903165893064E-3"/>
                </c:manualLayout>
              </c:layout>
              <c:spPr/>
              <c:txPr>
                <a:bodyPr/>
                <a:lstStyle/>
                <a:p>
                  <a:pPr>
                    <a:defRPr b="1">
                      <a:solidFill>
                        <a:schemeClr val="tx1"/>
                      </a:solidFill>
                    </a:defRPr>
                  </a:pPr>
                  <a:endParaRPr lang="en-US"/>
                </a:p>
              </c:txPr>
              <c:dLblPos val="outEnd"/>
              <c:showLegendKey val="0"/>
              <c:showVal val="1"/>
              <c:showCatName val="0"/>
              <c:showSerName val="0"/>
              <c:showPercent val="0"/>
              <c:showBubbleSize val="0"/>
            </c:dLbl>
            <c:dLbl>
              <c:idx val="2"/>
              <c:layout>
                <c:manualLayout>
                  <c:x val="-3.1187765677382507E-2"/>
                  <c:y val="-2.6586903165892089E-3"/>
                </c:manualLayout>
              </c:layout>
              <c:dLblPos val="outEnd"/>
              <c:showLegendKey val="0"/>
              <c:showVal val="1"/>
              <c:showCatName val="0"/>
              <c:showSerName val="0"/>
              <c:showPercent val="0"/>
              <c:showBubbleSize val="0"/>
            </c:dLbl>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ReasonsNo!$A$94:$A$103</c:f>
              <c:strCache>
                <c:ptCount val="10"/>
                <c:pt idx="0">
                  <c:v>Don't know</c:v>
                </c:pt>
                <c:pt idx="1">
                  <c:v>Didn't think dentist could fix the problem</c:v>
                </c:pt>
                <c:pt idx="2">
                  <c:v>Still waiting for an appointment</c:v>
                </c:pt>
                <c:pt idx="3">
                  <c:v>No transportation</c:v>
                </c:pt>
                <c:pt idx="4">
                  <c:v>Didn't think it was important</c:v>
                </c:pt>
                <c:pt idx="5">
                  <c:v>Problem went away</c:v>
                </c:pt>
                <c:pt idx="6">
                  <c:v>Other</c:v>
                </c:pt>
                <c:pt idx="7">
                  <c:v>Fear</c:v>
                </c:pt>
                <c:pt idx="8">
                  <c:v>Could not afford/no insurance</c:v>
                </c:pt>
                <c:pt idx="9">
                  <c:v>I have not had a tooth or mouth problem in the past 6 months</c:v>
                </c:pt>
              </c:strCache>
            </c:strRef>
          </c:cat>
          <c:val>
            <c:numRef>
              <c:f>ReasonsNo!$B$94:$B$103</c:f>
              <c:numCache>
                <c:formatCode>0%</c:formatCode>
                <c:ptCount val="10"/>
                <c:pt idx="0">
                  <c:v>0.02</c:v>
                </c:pt>
                <c:pt idx="1">
                  <c:v>0.02</c:v>
                </c:pt>
                <c:pt idx="2">
                  <c:v>0.03</c:v>
                </c:pt>
                <c:pt idx="3">
                  <c:v>0.04</c:v>
                </c:pt>
                <c:pt idx="4">
                  <c:v>7.0000000000000007E-2</c:v>
                </c:pt>
                <c:pt idx="5">
                  <c:v>7.0000000000000007E-2</c:v>
                </c:pt>
                <c:pt idx="6">
                  <c:v>0.08</c:v>
                </c:pt>
                <c:pt idx="7">
                  <c:v>0.16</c:v>
                </c:pt>
                <c:pt idx="8">
                  <c:v>0.24</c:v>
                </c:pt>
                <c:pt idx="9">
                  <c:v>0.4</c:v>
                </c:pt>
              </c:numCache>
            </c:numRef>
          </c:val>
        </c:ser>
        <c:dLbls>
          <c:dLblPos val="inEnd"/>
          <c:showLegendKey val="0"/>
          <c:showVal val="1"/>
          <c:showCatName val="0"/>
          <c:showSerName val="0"/>
          <c:showPercent val="0"/>
          <c:showBubbleSize val="0"/>
        </c:dLbls>
        <c:gapWidth val="87"/>
        <c:axId val="108633088"/>
        <c:axId val="108745472"/>
      </c:barChart>
      <c:catAx>
        <c:axId val="108633088"/>
        <c:scaling>
          <c:orientation val="minMax"/>
        </c:scaling>
        <c:delete val="0"/>
        <c:axPos val="l"/>
        <c:majorTickMark val="out"/>
        <c:minorTickMark val="none"/>
        <c:tickLblPos val="nextTo"/>
        <c:crossAx val="108745472"/>
        <c:crosses val="autoZero"/>
        <c:auto val="1"/>
        <c:lblAlgn val="ctr"/>
        <c:lblOffset val="100"/>
        <c:noMultiLvlLbl val="0"/>
      </c:catAx>
      <c:valAx>
        <c:axId val="108745472"/>
        <c:scaling>
          <c:orientation val="minMax"/>
        </c:scaling>
        <c:delete val="1"/>
        <c:axPos val="b"/>
        <c:numFmt formatCode="0%" sourceLinked="1"/>
        <c:majorTickMark val="out"/>
        <c:minorTickMark val="none"/>
        <c:tickLblPos val="nextTo"/>
        <c:crossAx val="108633088"/>
        <c:crosses val="autoZero"/>
        <c:crossBetween val="between"/>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latin typeface="Tahoma" panose="020B0604030504040204" pitchFamily="34" charset="0"/>
                <a:ea typeface="Tahoma" panose="020B0604030504040204" pitchFamily="34" charset="0"/>
                <a:cs typeface="Tahoma" panose="020B0604030504040204" pitchFamily="34" charset="0"/>
              </a:defRPr>
            </a:pPr>
            <a:r>
              <a:rPr lang="en-US" sz="1400" dirty="0">
                <a:latin typeface="Tahoma" panose="020B0604030504040204" pitchFamily="34" charset="0"/>
                <a:ea typeface="Tahoma" panose="020B0604030504040204" pitchFamily="34" charset="0"/>
                <a:cs typeface="Tahoma" panose="020B0604030504040204" pitchFamily="34" charset="0"/>
              </a:rPr>
              <a:t>Dental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defRPr sz="1400">
                <a:latin typeface="Tahoma" panose="020B0604030504040204" pitchFamily="34" charset="0"/>
                <a:ea typeface="Tahoma" panose="020B0604030504040204" pitchFamily="34" charset="0"/>
                <a:cs typeface="Tahoma" panose="020B0604030504040204" pitchFamily="34" charset="0"/>
              </a:defRPr>
            </a:pPr>
            <a:r>
              <a:rPr lang="en-US" sz="1400" dirty="0" smtClean="0">
                <a:latin typeface="Tahoma" panose="020B0604030504040204" pitchFamily="34" charset="0"/>
                <a:ea typeface="Tahoma" panose="020B0604030504040204" pitchFamily="34" charset="0"/>
                <a:cs typeface="Tahoma" panose="020B0604030504040204" pitchFamily="34" charset="0"/>
              </a:rPr>
              <a:t>Cleanings </a:t>
            </a:r>
          </a:p>
          <a:p>
            <a:pPr>
              <a:defRPr sz="1400">
                <a:latin typeface="Tahoma" panose="020B0604030504040204" pitchFamily="34" charset="0"/>
                <a:ea typeface="Tahoma" panose="020B0604030504040204" pitchFamily="34" charset="0"/>
                <a:cs typeface="Tahoma" panose="020B0604030504040204" pitchFamily="34" charset="0"/>
              </a:defRPr>
            </a:pPr>
            <a:r>
              <a:rPr lang="en-US" sz="1400" dirty="0" smtClean="0">
                <a:latin typeface="Tahoma" panose="020B0604030504040204" pitchFamily="34" charset="0"/>
                <a:ea typeface="Tahoma" panose="020B0604030504040204" pitchFamily="34" charset="0"/>
                <a:cs typeface="Tahoma" panose="020B0604030504040204" pitchFamily="34" charset="0"/>
              </a:rPr>
              <a:t>per year</a:t>
            </a:r>
            <a:endParaRPr lang="en-US" sz="140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1.3111195910666166E-3"/>
          <c:y val="4.1700518775577781E-2"/>
        </c:manualLayout>
      </c:layout>
      <c:overlay val="0"/>
    </c:title>
    <c:autoTitleDeleted val="0"/>
    <c:plotArea>
      <c:layout>
        <c:manualLayout>
          <c:layoutTarget val="inner"/>
          <c:xMode val="edge"/>
          <c:yMode val="edge"/>
          <c:x val="1.7214624487728508E-2"/>
          <c:y val="0.2797388972300705"/>
          <c:w val="0.77967766192662091"/>
          <c:h val="0.72021334067170339"/>
        </c:manualLayout>
      </c:layout>
      <c:barChart>
        <c:barDir val="bar"/>
        <c:grouping val="clustered"/>
        <c:varyColors val="0"/>
        <c:ser>
          <c:idx val="0"/>
          <c:order val="0"/>
          <c:tx>
            <c:strRef>
              <c:f>Sheet1!$B$1</c:f>
              <c:strCache>
                <c:ptCount val="1"/>
                <c:pt idx="0">
                  <c:v>Cleanings per year</c:v>
                </c:pt>
              </c:strCache>
            </c:strRef>
          </c:tx>
          <c:invertIfNegative val="0"/>
          <c:dPt>
            <c:idx val="0"/>
            <c:invertIfNegative val="0"/>
            <c:bubble3D val="0"/>
            <c:spPr>
              <a:solidFill>
                <a:schemeClr val="accent3"/>
              </a:solidFill>
            </c:spPr>
          </c:dPt>
          <c:dPt>
            <c:idx val="2"/>
            <c:invertIfNegative val="0"/>
            <c:bubble3D val="0"/>
            <c:spPr>
              <a:solidFill>
                <a:schemeClr val="accent2">
                  <a:lumMod val="60000"/>
                  <a:lumOff val="40000"/>
                </a:schemeClr>
              </a:solidFill>
            </c:spPr>
          </c:dPt>
          <c:dPt>
            <c:idx val="3"/>
            <c:invertIfNegative val="0"/>
            <c:bubble3D val="0"/>
            <c:spPr>
              <a:solidFill>
                <a:schemeClr val="accent5"/>
              </a:solidFill>
            </c:spPr>
          </c:dPt>
          <c:dPt>
            <c:idx val="4"/>
            <c:invertIfNegative val="0"/>
            <c:bubble3D val="0"/>
            <c:spPr>
              <a:solidFill>
                <a:schemeClr val="accent6"/>
              </a:solidFill>
            </c:spPr>
          </c:dPt>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Don't know</c:v>
                </c:pt>
                <c:pt idx="1">
                  <c:v>Less than 1</c:v>
                </c:pt>
                <c:pt idx="2">
                  <c:v>1</c:v>
                </c:pt>
                <c:pt idx="3">
                  <c:v>2</c:v>
                </c:pt>
                <c:pt idx="4">
                  <c:v>3 or more</c:v>
                </c:pt>
              </c:strCache>
            </c:strRef>
          </c:cat>
          <c:val>
            <c:numRef>
              <c:f>Sheet1!$B$2:$B$6</c:f>
              <c:numCache>
                <c:formatCode>0%</c:formatCode>
                <c:ptCount val="5"/>
                <c:pt idx="0">
                  <c:v>0.05</c:v>
                </c:pt>
                <c:pt idx="1">
                  <c:v>0.24</c:v>
                </c:pt>
                <c:pt idx="2">
                  <c:v>0.15</c:v>
                </c:pt>
                <c:pt idx="3">
                  <c:v>0.51</c:v>
                </c:pt>
                <c:pt idx="4">
                  <c:v>0.05</c:v>
                </c:pt>
              </c:numCache>
            </c:numRef>
          </c:val>
        </c:ser>
        <c:dLbls>
          <c:showLegendKey val="0"/>
          <c:showVal val="0"/>
          <c:showCatName val="0"/>
          <c:showSerName val="0"/>
          <c:showPercent val="0"/>
          <c:showBubbleSize val="0"/>
        </c:dLbls>
        <c:gapWidth val="22"/>
        <c:axId val="183265536"/>
        <c:axId val="183267328"/>
      </c:barChart>
      <c:catAx>
        <c:axId val="183265536"/>
        <c:scaling>
          <c:orientation val="minMax"/>
        </c:scaling>
        <c:delete val="0"/>
        <c:axPos val="l"/>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83267328"/>
        <c:crosses val="autoZero"/>
        <c:auto val="1"/>
        <c:lblAlgn val="ctr"/>
        <c:lblOffset val="100"/>
        <c:noMultiLvlLbl val="0"/>
      </c:catAx>
      <c:valAx>
        <c:axId val="183267328"/>
        <c:scaling>
          <c:orientation val="minMax"/>
        </c:scaling>
        <c:delete val="1"/>
        <c:axPos val="b"/>
        <c:numFmt formatCode="0%" sourceLinked="1"/>
        <c:majorTickMark val="out"/>
        <c:minorTickMark val="none"/>
        <c:tickLblPos val="nextTo"/>
        <c:crossAx val="183265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75041720087218"/>
          <c:y val="0"/>
          <c:w val="0.60471774613364115"/>
          <c:h val="1"/>
        </c:manualLayout>
      </c:layout>
      <c:barChart>
        <c:barDir val="bar"/>
        <c:grouping val="clustered"/>
        <c:varyColors val="0"/>
        <c:ser>
          <c:idx val="0"/>
          <c:order val="0"/>
          <c:tx>
            <c:strRef>
              <c:f>NumberCleanings!$L$11</c:f>
              <c:strCache>
                <c:ptCount val="1"/>
                <c:pt idx="0">
                  <c:v>Don't know</c:v>
                </c:pt>
              </c:strCache>
            </c:strRef>
          </c:tx>
          <c:spPr>
            <a:solidFill>
              <a:schemeClr val="accent3"/>
            </a:solidFill>
          </c:spPr>
          <c:invertIfNegative val="0"/>
          <c:dLbls>
            <c:dLbl>
              <c:idx val="2"/>
              <c:layout>
                <c:manualLayout>
                  <c:x val="-3.3333710127941604E-2"/>
                  <c:y val="-2.3349910898664682E-3"/>
                </c:manualLayout>
              </c:layout>
              <c:dLblPos val="outEnd"/>
              <c:showLegendKey val="0"/>
              <c:showVal val="1"/>
              <c:showCatName val="0"/>
              <c:showSerName val="0"/>
              <c:showPercent val="0"/>
              <c:showBubbleSize val="0"/>
            </c:dLbl>
            <c:dLbl>
              <c:idx val="3"/>
              <c:layout>
                <c:manualLayout>
                  <c:x val="-3.3333710127941604E-2"/>
                  <c:y val="-4.9535603715170282E-3"/>
                </c:manualLayout>
              </c:layout>
              <c:dLblPos val="outEnd"/>
              <c:showLegendKey val="0"/>
              <c:showVal val="1"/>
              <c:showCatName val="0"/>
              <c:showSerName val="0"/>
              <c:showPercent val="0"/>
              <c:showBubbleSize val="0"/>
            </c:dLbl>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NumberCleanings!$M$10:$Q$10</c:f>
              <c:strCache>
                <c:ptCount val="5"/>
                <c:pt idx="0">
                  <c:v>Utica/Rome/North Country</c:v>
                </c:pt>
                <c:pt idx="1">
                  <c:v>Southern Tier</c:v>
                </c:pt>
                <c:pt idx="2">
                  <c:v>Central NY</c:v>
                </c:pt>
                <c:pt idx="3">
                  <c:v>Finger Lakes</c:v>
                </c:pt>
                <c:pt idx="4">
                  <c:v>Western NY</c:v>
                </c:pt>
              </c:strCache>
            </c:strRef>
          </c:cat>
          <c:val>
            <c:numRef>
              <c:f>NumberCleanings!$M$11:$Q$11</c:f>
              <c:numCache>
                <c:formatCode>0%</c:formatCode>
                <c:ptCount val="5"/>
                <c:pt idx="0">
                  <c:v>7.0000000000000007E-2</c:v>
                </c:pt>
                <c:pt idx="1">
                  <c:v>0.06</c:v>
                </c:pt>
                <c:pt idx="2">
                  <c:v>0.03</c:v>
                </c:pt>
                <c:pt idx="3">
                  <c:v>0.03</c:v>
                </c:pt>
                <c:pt idx="4">
                  <c:v>0.05</c:v>
                </c:pt>
              </c:numCache>
            </c:numRef>
          </c:val>
        </c:ser>
        <c:ser>
          <c:idx val="1"/>
          <c:order val="1"/>
          <c:tx>
            <c:strRef>
              <c:f>NumberCleanings!$L$12</c:f>
              <c:strCache>
                <c:ptCount val="1"/>
                <c:pt idx="0">
                  <c:v>Less than 1</c:v>
                </c:pt>
              </c:strCache>
            </c:strRef>
          </c:tx>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NumberCleanings!$M$10:$Q$10</c:f>
              <c:strCache>
                <c:ptCount val="5"/>
                <c:pt idx="0">
                  <c:v>Utica/Rome/North Country</c:v>
                </c:pt>
                <c:pt idx="1">
                  <c:v>Southern Tier</c:v>
                </c:pt>
                <c:pt idx="2">
                  <c:v>Central NY</c:v>
                </c:pt>
                <c:pt idx="3">
                  <c:v>Finger Lakes</c:v>
                </c:pt>
                <c:pt idx="4">
                  <c:v>Western NY</c:v>
                </c:pt>
              </c:strCache>
            </c:strRef>
          </c:cat>
          <c:val>
            <c:numRef>
              <c:f>NumberCleanings!$M$12:$Q$12</c:f>
              <c:numCache>
                <c:formatCode>0%</c:formatCode>
                <c:ptCount val="5"/>
                <c:pt idx="0">
                  <c:v>0.26</c:v>
                </c:pt>
                <c:pt idx="1">
                  <c:v>0.26</c:v>
                </c:pt>
                <c:pt idx="2">
                  <c:v>0.25</c:v>
                </c:pt>
                <c:pt idx="3">
                  <c:v>0.22</c:v>
                </c:pt>
                <c:pt idx="4">
                  <c:v>0.23</c:v>
                </c:pt>
              </c:numCache>
            </c:numRef>
          </c:val>
        </c:ser>
        <c:ser>
          <c:idx val="2"/>
          <c:order val="2"/>
          <c:tx>
            <c:strRef>
              <c:f>NumberCleanings!$L$13</c:f>
              <c:strCache>
                <c:ptCount val="1"/>
                <c:pt idx="0">
                  <c:v>1</c:v>
                </c:pt>
              </c:strCache>
            </c:strRef>
          </c:tx>
          <c:spPr>
            <a:solidFill>
              <a:srgbClr val="00B0F0"/>
            </a:solidFill>
          </c:spPr>
          <c:invertIfNegative val="0"/>
          <c:dPt>
            <c:idx val="4"/>
            <c:invertIfNegative val="0"/>
            <c:bubble3D val="0"/>
            <c:spPr>
              <a:solidFill>
                <a:schemeClr val="accent2">
                  <a:lumMod val="60000"/>
                  <a:lumOff val="40000"/>
                </a:schemeClr>
              </a:solidFill>
            </c:spPr>
          </c:dPt>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NumberCleanings!$M$10:$Q$10</c:f>
              <c:strCache>
                <c:ptCount val="5"/>
                <c:pt idx="0">
                  <c:v>Utica/Rome/North Country</c:v>
                </c:pt>
                <c:pt idx="1">
                  <c:v>Southern Tier</c:v>
                </c:pt>
                <c:pt idx="2">
                  <c:v>Central NY</c:v>
                </c:pt>
                <c:pt idx="3">
                  <c:v>Finger Lakes</c:v>
                </c:pt>
                <c:pt idx="4">
                  <c:v>Western NY</c:v>
                </c:pt>
              </c:strCache>
            </c:strRef>
          </c:cat>
          <c:val>
            <c:numRef>
              <c:f>NumberCleanings!$M$13:$Q$13</c:f>
              <c:numCache>
                <c:formatCode>0%</c:formatCode>
                <c:ptCount val="5"/>
                <c:pt idx="0">
                  <c:v>0.18</c:v>
                </c:pt>
                <c:pt idx="1">
                  <c:v>0.13</c:v>
                </c:pt>
                <c:pt idx="2">
                  <c:v>0.14000000000000001</c:v>
                </c:pt>
                <c:pt idx="3">
                  <c:v>0.14000000000000001</c:v>
                </c:pt>
                <c:pt idx="4">
                  <c:v>0.16</c:v>
                </c:pt>
              </c:numCache>
            </c:numRef>
          </c:val>
        </c:ser>
        <c:ser>
          <c:idx val="3"/>
          <c:order val="3"/>
          <c:tx>
            <c:strRef>
              <c:f>NumberCleanings!$L$14</c:f>
              <c:strCache>
                <c:ptCount val="1"/>
                <c:pt idx="0">
                  <c:v>2</c:v>
                </c:pt>
              </c:strCache>
            </c:strRef>
          </c:tx>
          <c:spPr>
            <a:solidFill>
              <a:schemeClr val="accent5"/>
            </a:solidFill>
          </c:spPr>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NumberCleanings!$M$10:$Q$10</c:f>
              <c:strCache>
                <c:ptCount val="5"/>
                <c:pt idx="0">
                  <c:v>Utica/Rome/North Country</c:v>
                </c:pt>
                <c:pt idx="1">
                  <c:v>Southern Tier</c:v>
                </c:pt>
                <c:pt idx="2">
                  <c:v>Central NY</c:v>
                </c:pt>
                <c:pt idx="3">
                  <c:v>Finger Lakes</c:v>
                </c:pt>
                <c:pt idx="4">
                  <c:v>Western NY</c:v>
                </c:pt>
              </c:strCache>
            </c:strRef>
          </c:cat>
          <c:val>
            <c:numRef>
              <c:f>NumberCleanings!$M$14:$Q$14</c:f>
              <c:numCache>
                <c:formatCode>0%</c:formatCode>
                <c:ptCount val="5"/>
                <c:pt idx="0">
                  <c:v>0.43</c:v>
                </c:pt>
                <c:pt idx="1">
                  <c:v>0.49</c:v>
                </c:pt>
                <c:pt idx="2">
                  <c:v>0.54</c:v>
                </c:pt>
                <c:pt idx="3">
                  <c:v>0.55000000000000004</c:v>
                </c:pt>
                <c:pt idx="4">
                  <c:v>0.51</c:v>
                </c:pt>
              </c:numCache>
            </c:numRef>
          </c:val>
        </c:ser>
        <c:ser>
          <c:idx val="4"/>
          <c:order val="4"/>
          <c:tx>
            <c:strRef>
              <c:f>NumberCleanings!$L$15</c:f>
              <c:strCache>
                <c:ptCount val="1"/>
                <c:pt idx="0">
                  <c:v>3 or more</c:v>
                </c:pt>
              </c:strCache>
            </c:strRef>
          </c:tx>
          <c:spPr>
            <a:solidFill>
              <a:schemeClr val="accent6"/>
            </a:solidFill>
          </c:spPr>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NumberCleanings!$M$10:$Q$10</c:f>
              <c:strCache>
                <c:ptCount val="5"/>
                <c:pt idx="0">
                  <c:v>Utica/Rome/North Country</c:v>
                </c:pt>
                <c:pt idx="1">
                  <c:v>Southern Tier</c:v>
                </c:pt>
                <c:pt idx="2">
                  <c:v>Central NY</c:v>
                </c:pt>
                <c:pt idx="3">
                  <c:v>Finger Lakes</c:v>
                </c:pt>
                <c:pt idx="4">
                  <c:v>Western NY</c:v>
                </c:pt>
              </c:strCache>
            </c:strRef>
          </c:cat>
          <c:val>
            <c:numRef>
              <c:f>NumberCleanings!$M$15:$Q$15</c:f>
              <c:numCache>
                <c:formatCode>0%</c:formatCode>
                <c:ptCount val="5"/>
                <c:pt idx="0">
                  <c:v>0.06</c:v>
                </c:pt>
                <c:pt idx="1">
                  <c:v>7.0000000000000007E-2</c:v>
                </c:pt>
                <c:pt idx="2">
                  <c:v>0.05</c:v>
                </c:pt>
                <c:pt idx="3">
                  <c:v>0.06</c:v>
                </c:pt>
                <c:pt idx="4">
                  <c:v>0.05</c:v>
                </c:pt>
              </c:numCache>
            </c:numRef>
          </c:val>
        </c:ser>
        <c:dLbls>
          <c:showLegendKey val="0"/>
          <c:showVal val="0"/>
          <c:showCatName val="0"/>
          <c:showSerName val="0"/>
          <c:showPercent val="0"/>
          <c:showBubbleSize val="0"/>
        </c:dLbls>
        <c:gapWidth val="100"/>
        <c:axId val="108772736"/>
        <c:axId val="108926080"/>
      </c:barChart>
      <c:catAx>
        <c:axId val="108772736"/>
        <c:scaling>
          <c:orientation val="minMax"/>
        </c:scaling>
        <c:delete val="0"/>
        <c:axPos val="l"/>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8926080"/>
        <c:crosses val="autoZero"/>
        <c:auto val="1"/>
        <c:lblAlgn val="ctr"/>
        <c:lblOffset val="100"/>
        <c:noMultiLvlLbl val="0"/>
      </c:catAx>
      <c:valAx>
        <c:axId val="108926080"/>
        <c:scaling>
          <c:orientation val="minMax"/>
        </c:scaling>
        <c:delete val="1"/>
        <c:axPos val="b"/>
        <c:numFmt formatCode="0%" sourceLinked="1"/>
        <c:majorTickMark val="out"/>
        <c:minorTickMark val="none"/>
        <c:tickLblPos val="nextTo"/>
        <c:crossAx val="108772736"/>
        <c:crosses val="autoZero"/>
        <c:crossBetween val="between"/>
      </c:valAx>
    </c:plotArea>
    <c:legend>
      <c:legendPos val="r"/>
      <c:layout>
        <c:manualLayout>
          <c:xMode val="edge"/>
          <c:yMode val="edge"/>
          <c:x val="0.86282328233715788"/>
          <c:y val="0.33442619099984638"/>
          <c:w val="0.12055412604969525"/>
          <c:h val="0.25189049511225958"/>
        </c:manualLayout>
      </c:layout>
      <c:overlay val="0"/>
      <c:spPr>
        <a:ln>
          <a:solidFill>
            <a:schemeClr val="accent3"/>
          </a:solid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Dental </a:t>
            </a:r>
            <a:endParaRPr lang="en-US" sz="1600" dirty="0" smtClean="0"/>
          </a:p>
          <a:p>
            <a:pPr>
              <a:defRPr sz="1600"/>
            </a:pPr>
            <a:r>
              <a:rPr lang="en-US" sz="1600" dirty="0" smtClean="0"/>
              <a:t>Cleanings </a:t>
            </a:r>
          </a:p>
          <a:p>
            <a:pPr>
              <a:defRPr sz="1600"/>
            </a:pPr>
            <a:r>
              <a:rPr lang="en-US" sz="1600" dirty="0" smtClean="0"/>
              <a:t>per year</a:t>
            </a:r>
            <a:endParaRPr lang="en-US" sz="1600" dirty="0"/>
          </a:p>
        </c:rich>
      </c:tx>
      <c:layout>
        <c:manualLayout>
          <c:xMode val="edge"/>
          <c:yMode val="edge"/>
          <c:x val="3.1006552012680027E-2"/>
          <c:y val="4.1700518775577781E-2"/>
        </c:manualLayout>
      </c:layout>
      <c:overlay val="0"/>
    </c:title>
    <c:autoTitleDeleted val="0"/>
    <c:plotArea>
      <c:layout>
        <c:manualLayout>
          <c:layoutTarget val="inner"/>
          <c:xMode val="edge"/>
          <c:yMode val="edge"/>
          <c:x val="1.7214624487728508E-2"/>
          <c:y val="0.2797388972300705"/>
          <c:w val="0.77967766192662091"/>
          <c:h val="0.72021334067170339"/>
        </c:manualLayout>
      </c:layout>
      <c:barChart>
        <c:barDir val="bar"/>
        <c:grouping val="clustered"/>
        <c:varyColors val="0"/>
        <c:ser>
          <c:idx val="0"/>
          <c:order val="0"/>
          <c:tx>
            <c:strRef>
              <c:f>Sheet1!$B$1</c:f>
              <c:strCache>
                <c:ptCount val="1"/>
                <c:pt idx="0">
                  <c:v>Cleanings per year</c:v>
                </c:pt>
              </c:strCache>
            </c:strRef>
          </c:tx>
          <c:invertIfNegative val="0"/>
          <c:dPt>
            <c:idx val="0"/>
            <c:invertIfNegative val="0"/>
            <c:bubble3D val="0"/>
            <c:spPr>
              <a:solidFill>
                <a:schemeClr val="accent3"/>
              </a:solidFill>
            </c:spPr>
          </c:dPt>
          <c:dPt>
            <c:idx val="2"/>
            <c:invertIfNegative val="0"/>
            <c:bubble3D val="0"/>
            <c:spPr>
              <a:solidFill>
                <a:schemeClr val="accent2">
                  <a:lumMod val="60000"/>
                  <a:lumOff val="40000"/>
                </a:schemeClr>
              </a:solidFill>
            </c:spPr>
          </c:dPt>
          <c:dPt>
            <c:idx val="3"/>
            <c:invertIfNegative val="0"/>
            <c:bubble3D val="0"/>
            <c:spPr>
              <a:solidFill>
                <a:schemeClr val="accent5"/>
              </a:solidFill>
            </c:spPr>
          </c:dPt>
          <c:dPt>
            <c:idx val="4"/>
            <c:invertIfNegative val="0"/>
            <c:bubble3D val="0"/>
            <c:spPr>
              <a:solidFill>
                <a:schemeClr val="accent6"/>
              </a:solidFill>
            </c:spPr>
          </c:dPt>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Don't know</c:v>
                </c:pt>
                <c:pt idx="1">
                  <c:v>Less than 1</c:v>
                </c:pt>
                <c:pt idx="2">
                  <c:v>1</c:v>
                </c:pt>
                <c:pt idx="3">
                  <c:v>2</c:v>
                </c:pt>
                <c:pt idx="4">
                  <c:v>3 or more</c:v>
                </c:pt>
              </c:strCache>
            </c:strRef>
          </c:cat>
          <c:val>
            <c:numRef>
              <c:f>Sheet1!$B$2:$B$6</c:f>
              <c:numCache>
                <c:formatCode>0%</c:formatCode>
                <c:ptCount val="5"/>
                <c:pt idx="0">
                  <c:v>0.05</c:v>
                </c:pt>
                <c:pt idx="1">
                  <c:v>0.24</c:v>
                </c:pt>
                <c:pt idx="2">
                  <c:v>0.15</c:v>
                </c:pt>
                <c:pt idx="3">
                  <c:v>0.51</c:v>
                </c:pt>
                <c:pt idx="4">
                  <c:v>0.05</c:v>
                </c:pt>
              </c:numCache>
            </c:numRef>
          </c:val>
        </c:ser>
        <c:dLbls>
          <c:showLegendKey val="0"/>
          <c:showVal val="0"/>
          <c:showCatName val="0"/>
          <c:showSerName val="0"/>
          <c:showPercent val="0"/>
          <c:showBubbleSize val="0"/>
        </c:dLbls>
        <c:gapWidth val="22"/>
        <c:axId val="183284096"/>
        <c:axId val="183285632"/>
      </c:barChart>
      <c:catAx>
        <c:axId val="183284096"/>
        <c:scaling>
          <c:orientation val="minMax"/>
        </c:scaling>
        <c:delete val="0"/>
        <c:axPos val="l"/>
        <c:majorTickMark val="out"/>
        <c:minorTickMark val="none"/>
        <c:tickLblPos val="nextTo"/>
        <c:crossAx val="183285632"/>
        <c:crosses val="autoZero"/>
        <c:auto val="1"/>
        <c:lblAlgn val="ctr"/>
        <c:lblOffset val="100"/>
        <c:noMultiLvlLbl val="0"/>
      </c:catAx>
      <c:valAx>
        <c:axId val="183285632"/>
        <c:scaling>
          <c:orientation val="minMax"/>
        </c:scaling>
        <c:delete val="1"/>
        <c:axPos val="b"/>
        <c:numFmt formatCode="0%" sourceLinked="1"/>
        <c:majorTickMark val="out"/>
        <c:minorTickMark val="none"/>
        <c:tickLblPos val="nextTo"/>
        <c:crossAx val="183284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44549656387635E-2"/>
          <c:y val="0.1038430007779286"/>
          <c:w val="0.9683109006872247"/>
          <c:h val="0.82955241053193063"/>
        </c:manualLayout>
      </c:layout>
      <c:barChart>
        <c:barDir val="col"/>
        <c:grouping val="clustered"/>
        <c:varyColors val="0"/>
        <c:ser>
          <c:idx val="0"/>
          <c:order val="0"/>
          <c:tx>
            <c:strRef>
              <c:f>OveralHealth!$A$4</c:f>
              <c:strCache>
                <c:ptCount val="1"/>
                <c:pt idx="0">
                  <c:v>Poor</c:v>
                </c:pt>
              </c:strCache>
            </c:strRef>
          </c:tx>
          <c:spPr>
            <a:solidFill>
              <a:schemeClr val="accent5">
                <a:lumMod val="50000"/>
              </a:schemeClr>
            </a:solidFill>
          </c:spPr>
          <c:invertIfNegative val="0"/>
          <c:dLbls>
            <c:txPr>
              <a:bodyPr/>
              <a:lstStyle/>
              <a:p>
                <a:pPr>
                  <a:defRPr sz="11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OveralHealth!$B$3:$F$3</c:f>
              <c:strCache>
                <c:ptCount val="5"/>
                <c:pt idx="0">
                  <c:v>Western NY</c:v>
                </c:pt>
                <c:pt idx="1">
                  <c:v>Finger Lakes</c:v>
                </c:pt>
                <c:pt idx="2">
                  <c:v>Central NY</c:v>
                </c:pt>
                <c:pt idx="3">
                  <c:v>Southern Tier</c:v>
                </c:pt>
                <c:pt idx="4">
                  <c:v>Utica/Rome/North Country</c:v>
                </c:pt>
              </c:strCache>
            </c:strRef>
          </c:cat>
          <c:val>
            <c:numRef>
              <c:f>OveralHealth!$B$4:$F$4</c:f>
              <c:numCache>
                <c:formatCode>0%</c:formatCode>
                <c:ptCount val="5"/>
                <c:pt idx="0">
                  <c:v>7.0000000000000007E-2</c:v>
                </c:pt>
                <c:pt idx="1">
                  <c:v>0.06</c:v>
                </c:pt>
                <c:pt idx="2">
                  <c:v>0.08</c:v>
                </c:pt>
                <c:pt idx="3">
                  <c:v>0.08</c:v>
                </c:pt>
                <c:pt idx="4">
                  <c:v>0.11</c:v>
                </c:pt>
              </c:numCache>
            </c:numRef>
          </c:val>
        </c:ser>
        <c:ser>
          <c:idx val="1"/>
          <c:order val="1"/>
          <c:tx>
            <c:strRef>
              <c:f>OveralHealth!$A$5</c:f>
              <c:strCache>
                <c:ptCount val="1"/>
                <c:pt idx="0">
                  <c:v>Fair</c:v>
                </c:pt>
              </c:strCache>
            </c:strRef>
          </c:tx>
          <c:spPr>
            <a:solidFill>
              <a:schemeClr val="accent5"/>
            </a:solidFill>
          </c:spPr>
          <c:invertIfNegative val="0"/>
          <c:dLbls>
            <c:txPr>
              <a:bodyPr/>
              <a:lstStyle/>
              <a:p>
                <a:pPr>
                  <a:defRPr sz="11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OveralHealth!$B$3:$F$3</c:f>
              <c:strCache>
                <c:ptCount val="5"/>
                <c:pt idx="0">
                  <c:v>Western NY</c:v>
                </c:pt>
                <c:pt idx="1">
                  <c:v>Finger Lakes</c:v>
                </c:pt>
                <c:pt idx="2">
                  <c:v>Central NY</c:v>
                </c:pt>
                <c:pt idx="3">
                  <c:v>Southern Tier</c:v>
                </c:pt>
                <c:pt idx="4">
                  <c:v>Utica/Rome/North Country</c:v>
                </c:pt>
              </c:strCache>
            </c:strRef>
          </c:cat>
          <c:val>
            <c:numRef>
              <c:f>OveralHealth!$B$5:$F$5</c:f>
              <c:numCache>
                <c:formatCode>0%</c:formatCode>
                <c:ptCount val="5"/>
                <c:pt idx="0">
                  <c:v>0.21</c:v>
                </c:pt>
                <c:pt idx="1">
                  <c:v>0.24</c:v>
                </c:pt>
                <c:pt idx="2">
                  <c:v>0.19</c:v>
                </c:pt>
                <c:pt idx="3">
                  <c:v>0.24</c:v>
                </c:pt>
                <c:pt idx="4">
                  <c:v>0.22</c:v>
                </c:pt>
              </c:numCache>
            </c:numRef>
          </c:val>
        </c:ser>
        <c:ser>
          <c:idx val="2"/>
          <c:order val="2"/>
          <c:tx>
            <c:strRef>
              <c:f>OveralHealth!$A$6</c:f>
              <c:strCache>
                <c:ptCount val="1"/>
                <c:pt idx="0">
                  <c:v>Good</c:v>
                </c:pt>
              </c:strCache>
            </c:strRef>
          </c:tx>
          <c:spPr>
            <a:solidFill>
              <a:srgbClr val="92D050"/>
            </a:solidFill>
          </c:spPr>
          <c:invertIfNegative val="0"/>
          <c:dLbls>
            <c:txPr>
              <a:bodyPr/>
              <a:lstStyle/>
              <a:p>
                <a:pPr>
                  <a:defRPr sz="11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OveralHealth!$B$3:$F$3</c:f>
              <c:strCache>
                <c:ptCount val="5"/>
                <c:pt idx="0">
                  <c:v>Western NY</c:v>
                </c:pt>
                <c:pt idx="1">
                  <c:v>Finger Lakes</c:v>
                </c:pt>
                <c:pt idx="2">
                  <c:v>Central NY</c:v>
                </c:pt>
                <c:pt idx="3">
                  <c:v>Southern Tier</c:v>
                </c:pt>
                <c:pt idx="4">
                  <c:v>Utica/Rome/North Country</c:v>
                </c:pt>
              </c:strCache>
            </c:strRef>
          </c:cat>
          <c:val>
            <c:numRef>
              <c:f>OveralHealth!$B$6:$F$6</c:f>
              <c:numCache>
                <c:formatCode>0%</c:formatCode>
                <c:ptCount val="5"/>
                <c:pt idx="0">
                  <c:v>0.45</c:v>
                </c:pt>
                <c:pt idx="1">
                  <c:v>0.45</c:v>
                </c:pt>
                <c:pt idx="2">
                  <c:v>0.47</c:v>
                </c:pt>
                <c:pt idx="3">
                  <c:v>0.46</c:v>
                </c:pt>
                <c:pt idx="4">
                  <c:v>0.43</c:v>
                </c:pt>
              </c:numCache>
            </c:numRef>
          </c:val>
        </c:ser>
        <c:ser>
          <c:idx val="3"/>
          <c:order val="3"/>
          <c:tx>
            <c:strRef>
              <c:f>OveralHealth!$A$7</c:f>
              <c:strCache>
                <c:ptCount val="1"/>
                <c:pt idx="0">
                  <c:v>Very good</c:v>
                </c:pt>
              </c:strCache>
            </c:strRef>
          </c:tx>
          <c:spPr>
            <a:solidFill>
              <a:schemeClr val="accent6">
                <a:lumMod val="50000"/>
              </a:schemeClr>
            </a:solidFill>
          </c:spPr>
          <c:invertIfNegative val="0"/>
          <c:dLbls>
            <c:txPr>
              <a:bodyPr/>
              <a:lstStyle/>
              <a:p>
                <a:pPr>
                  <a:defRPr sz="11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OveralHealth!$B$3:$F$3</c:f>
              <c:strCache>
                <c:ptCount val="5"/>
                <c:pt idx="0">
                  <c:v>Western NY</c:v>
                </c:pt>
                <c:pt idx="1">
                  <c:v>Finger Lakes</c:v>
                </c:pt>
                <c:pt idx="2">
                  <c:v>Central NY</c:v>
                </c:pt>
                <c:pt idx="3">
                  <c:v>Southern Tier</c:v>
                </c:pt>
                <c:pt idx="4">
                  <c:v>Utica/Rome/North Country</c:v>
                </c:pt>
              </c:strCache>
            </c:strRef>
          </c:cat>
          <c:val>
            <c:numRef>
              <c:f>OveralHealth!$B$7:$F$7</c:f>
              <c:numCache>
                <c:formatCode>0%</c:formatCode>
                <c:ptCount val="5"/>
                <c:pt idx="0">
                  <c:v>0.27</c:v>
                </c:pt>
                <c:pt idx="1">
                  <c:v>0.25</c:v>
                </c:pt>
                <c:pt idx="2">
                  <c:v>0.27</c:v>
                </c:pt>
                <c:pt idx="3">
                  <c:v>0.22</c:v>
                </c:pt>
                <c:pt idx="4">
                  <c:v>0.23</c:v>
                </c:pt>
              </c:numCache>
            </c:numRef>
          </c:val>
        </c:ser>
        <c:dLbls>
          <c:showLegendKey val="0"/>
          <c:showVal val="0"/>
          <c:showCatName val="0"/>
          <c:showSerName val="0"/>
          <c:showPercent val="0"/>
          <c:showBubbleSize val="0"/>
        </c:dLbls>
        <c:gapWidth val="76"/>
        <c:axId val="108217472"/>
        <c:axId val="108219008"/>
      </c:barChart>
      <c:catAx>
        <c:axId val="108217472"/>
        <c:scaling>
          <c:orientation val="minMax"/>
        </c:scaling>
        <c:delete val="0"/>
        <c:axPos val="b"/>
        <c:majorTickMark val="out"/>
        <c:minorTickMark val="none"/>
        <c:tickLblPos val="nextTo"/>
        <c:txPr>
          <a:bodyPr/>
          <a:lstStyle/>
          <a:p>
            <a:pPr>
              <a:defRPr sz="1400" b="0">
                <a:latin typeface="Tahoma" panose="020B0604030504040204" pitchFamily="34" charset="0"/>
                <a:ea typeface="Tahoma" panose="020B0604030504040204" pitchFamily="34" charset="0"/>
                <a:cs typeface="Tahoma" panose="020B0604030504040204" pitchFamily="34" charset="0"/>
              </a:defRPr>
            </a:pPr>
            <a:endParaRPr lang="en-US"/>
          </a:p>
        </c:txPr>
        <c:crossAx val="108219008"/>
        <c:crosses val="autoZero"/>
        <c:auto val="1"/>
        <c:lblAlgn val="ctr"/>
        <c:lblOffset val="100"/>
        <c:noMultiLvlLbl val="0"/>
      </c:catAx>
      <c:valAx>
        <c:axId val="108219008"/>
        <c:scaling>
          <c:orientation val="minMax"/>
        </c:scaling>
        <c:delete val="1"/>
        <c:axPos val="l"/>
        <c:numFmt formatCode="0%" sourceLinked="1"/>
        <c:majorTickMark val="out"/>
        <c:minorTickMark val="none"/>
        <c:tickLblPos val="nextTo"/>
        <c:crossAx val="108217472"/>
        <c:crosses val="autoZero"/>
        <c:crossBetween val="between"/>
      </c:valAx>
      <c:spPr>
        <a:noFill/>
        <a:ln w="25400">
          <a:noFill/>
        </a:ln>
      </c:spPr>
    </c:plotArea>
    <c:legend>
      <c:legendPos val="t"/>
      <c:layout>
        <c:manualLayout>
          <c:xMode val="edge"/>
          <c:yMode val="edge"/>
          <c:x val="0.32562296187145795"/>
          <c:y val="4.2472682480361283E-2"/>
          <c:w val="0.35739655788784103"/>
          <c:h val="6.0421563611363957E-2"/>
        </c:manualLayout>
      </c:layout>
      <c:overlay val="0"/>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latin typeface="Tahoma" panose="020B0604030504040204" pitchFamily="34" charset="0"/>
                <a:ea typeface="Tahoma" panose="020B0604030504040204" pitchFamily="34" charset="0"/>
                <a:cs typeface="Tahoma" panose="020B0604030504040204" pitchFamily="34" charset="0"/>
              </a:rPr>
              <a:t>Number of Permanent</a:t>
            </a:r>
            <a:r>
              <a:rPr lang="en-US" sz="1400" baseline="0" dirty="0" smtClean="0">
                <a:latin typeface="Tahoma" panose="020B0604030504040204" pitchFamily="34" charset="0"/>
                <a:ea typeface="Tahoma" panose="020B0604030504040204" pitchFamily="34" charset="0"/>
                <a:cs typeface="Tahoma" panose="020B0604030504040204" pitchFamily="34" charset="0"/>
              </a:rPr>
              <a:t> Teeth Removed Due to Tooth Decay   </a:t>
            </a:r>
          </a:p>
          <a:p>
            <a:pPr>
              <a:defRPr/>
            </a:pPr>
            <a:r>
              <a:rPr lang="en-US" sz="1400" baseline="0" dirty="0" smtClean="0">
                <a:latin typeface="Tahoma" panose="020B0604030504040204" pitchFamily="34" charset="0"/>
                <a:ea typeface="Tahoma" panose="020B0604030504040204" pitchFamily="34" charset="0"/>
                <a:cs typeface="Tahoma" panose="020B0604030504040204" pitchFamily="34" charset="0"/>
              </a:rPr>
              <a:t>or Gum Disease</a:t>
            </a:r>
            <a:endParaRPr lang="en-US" sz="140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17823190121635249"/>
          <c:y val="7.4443328864500585E-2"/>
        </c:manualLayout>
      </c:layout>
      <c:overlay val="0"/>
    </c:title>
    <c:autoTitleDeleted val="0"/>
    <c:plotArea>
      <c:layout>
        <c:manualLayout>
          <c:layoutTarget val="inner"/>
          <c:xMode val="edge"/>
          <c:yMode val="edge"/>
          <c:x val="1.6622591613146959E-2"/>
          <c:y val="3.9322029782355841E-2"/>
          <c:w val="0.96675481677370612"/>
          <c:h val="0.87365443055040337"/>
        </c:manualLayout>
      </c:layout>
      <c:barChart>
        <c:barDir val="col"/>
        <c:grouping val="clustered"/>
        <c:varyColors val="0"/>
        <c:ser>
          <c:idx val="0"/>
          <c:order val="0"/>
          <c:spPr>
            <a:solidFill>
              <a:srgbClr val="073F5E"/>
            </a:solidFill>
          </c:spPr>
          <c:invertIfNegative val="0"/>
          <c:dPt>
            <c:idx val="0"/>
            <c:invertIfNegative val="0"/>
            <c:bubble3D val="0"/>
            <c:spPr>
              <a:solidFill>
                <a:srgbClr val="2C1F47"/>
              </a:solidFill>
            </c:spPr>
          </c:dPt>
          <c:dPt>
            <c:idx val="1"/>
            <c:invertIfNegative val="0"/>
            <c:bubble3D val="0"/>
            <c:spPr>
              <a:solidFill>
                <a:srgbClr val="7030A0"/>
              </a:solidFill>
            </c:spPr>
          </c:dPt>
          <c:dPt>
            <c:idx val="2"/>
            <c:invertIfNegative val="0"/>
            <c:bubble3D val="0"/>
            <c:spPr>
              <a:solidFill>
                <a:srgbClr val="9966FF"/>
              </a:solidFill>
            </c:spPr>
          </c:dPt>
          <c:dPt>
            <c:idx val="3"/>
            <c:invertIfNegative val="0"/>
            <c:bubble3D val="0"/>
            <c:spPr>
              <a:solidFill>
                <a:srgbClr val="BD92DE"/>
              </a:solidFill>
            </c:spPr>
          </c:dPt>
          <c:dPt>
            <c:idx val="4"/>
            <c:invertIfNegative val="0"/>
            <c:bubble3D val="0"/>
            <c:spPr>
              <a:solidFill>
                <a:schemeClr val="accent3"/>
              </a:solidFill>
            </c:spPr>
          </c:dPt>
          <c:dLbls>
            <c:dLbl>
              <c:idx val="4"/>
              <c:layout>
                <c:manualLayout>
                  <c:x val="0"/>
                  <c:y val="5.1658771542718661E-2"/>
                </c:manualLayout>
              </c:layout>
              <c:dLblPos val="outEnd"/>
              <c:showLegendKey val="0"/>
              <c:showVal val="1"/>
              <c:showCatName val="0"/>
              <c:showSerName val="0"/>
              <c:showPercent val="0"/>
              <c:showBubbleSize val="0"/>
            </c:dLbl>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dLbls>
          <c:cat>
            <c:strRef>
              <c:f>PermanentTeeth!$A$2:$A$6</c:f>
              <c:strCache>
                <c:ptCount val="5"/>
                <c:pt idx="0">
                  <c:v>None</c:v>
                </c:pt>
                <c:pt idx="1">
                  <c:v>1 to 5</c:v>
                </c:pt>
                <c:pt idx="2">
                  <c:v>6 or more</c:v>
                </c:pt>
                <c:pt idx="3">
                  <c:v>All</c:v>
                </c:pt>
                <c:pt idx="4">
                  <c:v>Don't know/refused</c:v>
                </c:pt>
              </c:strCache>
            </c:strRef>
          </c:cat>
          <c:val>
            <c:numRef>
              <c:f>PermanentTeeth!$B$2:$B$6</c:f>
              <c:numCache>
                <c:formatCode>0%</c:formatCode>
                <c:ptCount val="5"/>
                <c:pt idx="0">
                  <c:v>0.48</c:v>
                </c:pt>
                <c:pt idx="1">
                  <c:v>0.33</c:v>
                </c:pt>
                <c:pt idx="2">
                  <c:v>0.1</c:v>
                </c:pt>
                <c:pt idx="3">
                  <c:v>0.05</c:v>
                </c:pt>
                <c:pt idx="4">
                  <c:v>0.03</c:v>
                </c:pt>
              </c:numCache>
            </c:numRef>
          </c:val>
        </c:ser>
        <c:dLbls>
          <c:showLegendKey val="0"/>
          <c:showVal val="0"/>
          <c:showCatName val="0"/>
          <c:showSerName val="0"/>
          <c:showPercent val="0"/>
          <c:showBubbleSize val="0"/>
        </c:dLbls>
        <c:gapWidth val="113"/>
        <c:axId val="108259200"/>
        <c:axId val="108260736"/>
      </c:barChart>
      <c:catAx>
        <c:axId val="108259200"/>
        <c:scaling>
          <c:orientation val="minMax"/>
        </c:scaling>
        <c:delete val="0"/>
        <c:axPos val="b"/>
        <c:majorTickMark val="out"/>
        <c:minorTickMark val="none"/>
        <c:tickLblPos val="nextTo"/>
        <c:txPr>
          <a:bodyPr/>
          <a:lstStyle/>
          <a:p>
            <a:pPr>
              <a:defRPr sz="1400" b="0">
                <a:latin typeface="Tahoma" panose="020B0604030504040204" pitchFamily="34" charset="0"/>
                <a:ea typeface="Tahoma" panose="020B0604030504040204" pitchFamily="34" charset="0"/>
                <a:cs typeface="Tahoma" panose="020B0604030504040204" pitchFamily="34" charset="0"/>
              </a:defRPr>
            </a:pPr>
            <a:endParaRPr lang="en-US"/>
          </a:p>
        </c:txPr>
        <c:crossAx val="108260736"/>
        <c:crosses val="autoZero"/>
        <c:auto val="1"/>
        <c:lblAlgn val="ctr"/>
        <c:lblOffset val="100"/>
        <c:noMultiLvlLbl val="0"/>
      </c:catAx>
      <c:valAx>
        <c:axId val="108260736"/>
        <c:scaling>
          <c:orientation val="minMax"/>
        </c:scaling>
        <c:delete val="1"/>
        <c:axPos val="l"/>
        <c:numFmt formatCode="0%" sourceLinked="1"/>
        <c:majorTickMark val="out"/>
        <c:minorTickMark val="none"/>
        <c:tickLblPos val="nextTo"/>
        <c:crossAx val="1082592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8243064150751E-2"/>
          <c:y val="6.7246290864035413E-2"/>
          <c:w val="0.96128351387169853"/>
          <c:h val="0.58429565647687198"/>
        </c:manualLayout>
      </c:layout>
      <c:barChart>
        <c:barDir val="bar"/>
        <c:grouping val="percentStacked"/>
        <c:varyColors val="0"/>
        <c:ser>
          <c:idx val="0"/>
          <c:order val="0"/>
          <c:tx>
            <c:strRef>
              <c:f>Sheet1!$B$1</c:f>
              <c:strCache>
                <c:ptCount val="1"/>
                <c:pt idx="0">
                  <c:v>Yes</c:v>
                </c:pt>
              </c:strCache>
            </c:strRef>
          </c:tx>
          <c:invertIfNegative val="0"/>
          <c:dPt>
            <c:idx val="0"/>
            <c:invertIfNegative val="0"/>
            <c:bubble3D val="0"/>
            <c:spPr>
              <a:solidFill>
                <a:schemeClr val="accent2">
                  <a:lumMod val="60000"/>
                  <a:lumOff val="40000"/>
                </a:schemeClr>
              </a:solidFill>
            </c:spPr>
          </c:dPt>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0.74</c:v>
                </c:pt>
              </c:numCache>
            </c:numRef>
          </c:val>
        </c:ser>
        <c:ser>
          <c:idx val="1"/>
          <c:order val="1"/>
          <c:tx>
            <c:strRef>
              <c:f>Sheet1!$C$1</c:f>
              <c:strCache>
                <c:ptCount val="1"/>
                <c:pt idx="0">
                  <c:v>No</c:v>
                </c:pt>
              </c:strCache>
            </c:strRef>
          </c:tx>
          <c:invertIfNegative val="0"/>
          <c:dLbls>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0.26</c:v>
                </c:pt>
              </c:numCache>
            </c:numRef>
          </c:val>
        </c:ser>
        <c:dLbls>
          <c:showLegendKey val="0"/>
          <c:showVal val="0"/>
          <c:showCatName val="0"/>
          <c:showSerName val="0"/>
          <c:showPercent val="0"/>
          <c:showBubbleSize val="0"/>
        </c:dLbls>
        <c:gapWidth val="150"/>
        <c:overlap val="100"/>
        <c:axId val="125972480"/>
        <c:axId val="125974016"/>
      </c:barChart>
      <c:catAx>
        <c:axId val="125972480"/>
        <c:scaling>
          <c:orientation val="minMax"/>
        </c:scaling>
        <c:delete val="0"/>
        <c:axPos val="l"/>
        <c:majorTickMark val="none"/>
        <c:minorTickMark val="none"/>
        <c:tickLblPos val="none"/>
        <c:crossAx val="125974016"/>
        <c:crosses val="autoZero"/>
        <c:auto val="1"/>
        <c:lblAlgn val="ctr"/>
        <c:lblOffset val="100"/>
        <c:noMultiLvlLbl val="0"/>
      </c:catAx>
      <c:valAx>
        <c:axId val="125974016"/>
        <c:scaling>
          <c:orientation val="minMax"/>
          <c:max val="1"/>
          <c:min val="0"/>
        </c:scaling>
        <c:delete val="1"/>
        <c:axPos val="b"/>
        <c:numFmt formatCode="0%" sourceLinked="1"/>
        <c:majorTickMark val="out"/>
        <c:minorTickMark val="none"/>
        <c:tickLblPos val="nextTo"/>
        <c:crossAx val="1259724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Percent of participants from each region who report having</a:t>
            </a:r>
            <a:r>
              <a:rPr lang="en-US" sz="1400" baseline="0" dirty="0" smtClean="0"/>
              <a:t> a regular dentist</a:t>
            </a:r>
            <a:endParaRPr lang="en-US" sz="1400" dirty="0"/>
          </a:p>
        </c:rich>
      </c:tx>
      <c:layout/>
      <c:overlay val="0"/>
    </c:title>
    <c:autoTitleDeleted val="0"/>
    <c:plotArea>
      <c:layout/>
      <c:barChart>
        <c:barDir val="bar"/>
        <c:grouping val="stacked"/>
        <c:varyColors val="0"/>
        <c:ser>
          <c:idx val="0"/>
          <c:order val="0"/>
          <c:tx>
            <c:strRef>
              <c:f>RegularDentist!$J$6</c:f>
              <c:strCache>
                <c:ptCount val="1"/>
                <c:pt idx="0">
                  <c:v>Yes</c:v>
                </c:pt>
              </c:strCache>
            </c:strRef>
          </c:tx>
          <c:spPr>
            <a:solidFill>
              <a:schemeClr val="accent2">
                <a:lumMod val="60000"/>
                <a:lumOff val="40000"/>
              </a:schemeClr>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RegularDentist!$K$5:$O$5</c:f>
              <c:strCache>
                <c:ptCount val="5"/>
                <c:pt idx="0">
                  <c:v>Utica/Rome/North Country</c:v>
                </c:pt>
                <c:pt idx="1">
                  <c:v>Southern Tier</c:v>
                </c:pt>
                <c:pt idx="2">
                  <c:v>Central NY</c:v>
                </c:pt>
                <c:pt idx="3">
                  <c:v>Finger Lakes</c:v>
                </c:pt>
                <c:pt idx="4">
                  <c:v>Western NY</c:v>
                </c:pt>
              </c:strCache>
            </c:strRef>
          </c:cat>
          <c:val>
            <c:numRef>
              <c:f>RegularDentist!$K$6:$O$6</c:f>
              <c:numCache>
                <c:formatCode>0%</c:formatCode>
                <c:ptCount val="5"/>
                <c:pt idx="0">
                  <c:v>0.69</c:v>
                </c:pt>
                <c:pt idx="1">
                  <c:v>0.72</c:v>
                </c:pt>
                <c:pt idx="2">
                  <c:v>0.74</c:v>
                </c:pt>
                <c:pt idx="3">
                  <c:v>0.76</c:v>
                </c:pt>
                <c:pt idx="4">
                  <c:v>0.78</c:v>
                </c:pt>
              </c:numCache>
            </c:numRef>
          </c:val>
        </c:ser>
        <c:ser>
          <c:idx val="1"/>
          <c:order val="1"/>
          <c:tx>
            <c:strRef>
              <c:f>RegularDentist!$J$7</c:f>
              <c:strCache>
                <c:ptCount val="1"/>
                <c:pt idx="0">
                  <c:v>No</c:v>
                </c:pt>
              </c:strCache>
            </c:strRef>
          </c:tx>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RegularDentist!$K$5:$O$5</c:f>
              <c:strCache>
                <c:ptCount val="5"/>
                <c:pt idx="0">
                  <c:v>Utica/Rome/North Country</c:v>
                </c:pt>
                <c:pt idx="1">
                  <c:v>Southern Tier</c:v>
                </c:pt>
                <c:pt idx="2">
                  <c:v>Central NY</c:v>
                </c:pt>
                <c:pt idx="3">
                  <c:v>Finger Lakes</c:v>
                </c:pt>
                <c:pt idx="4">
                  <c:v>Western NY</c:v>
                </c:pt>
              </c:strCache>
            </c:strRef>
          </c:cat>
          <c:val>
            <c:numRef>
              <c:f>RegularDentist!$K$7:$O$7</c:f>
              <c:numCache>
                <c:formatCode>0%</c:formatCode>
                <c:ptCount val="5"/>
                <c:pt idx="0">
                  <c:v>0.31</c:v>
                </c:pt>
                <c:pt idx="1">
                  <c:v>0.28000000000000003</c:v>
                </c:pt>
                <c:pt idx="2">
                  <c:v>0.26</c:v>
                </c:pt>
                <c:pt idx="3">
                  <c:v>0.24</c:v>
                </c:pt>
                <c:pt idx="4">
                  <c:v>0.22</c:v>
                </c:pt>
              </c:numCache>
            </c:numRef>
          </c:val>
        </c:ser>
        <c:dLbls>
          <c:showLegendKey val="0"/>
          <c:showVal val="0"/>
          <c:showCatName val="0"/>
          <c:showSerName val="0"/>
          <c:showPercent val="0"/>
          <c:showBubbleSize val="0"/>
        </c:dLbls>
        <c:gapWidth val="88"/>
        <c:overlap val="100"/>
        <c:axId val="108583168"/>
        <c:axId val="108593152"/>
      </c:barChart>
      <c:catAx>
        <c:axId val="108583168"/>
        <c:scaling>
          <c:orientation val="minMax"/>
        </c:scaling>
        <c:delete val="0"/>
        <c:axPos val="l"/>
        <c:majorTickMark val="out"/>
        <c:minorTickMark val="none"/>
        <c:tickLblPos val="nextTo"/>
        <c:txPr>
          <a:bodyPr/>
          <a:lstStyle/>
          <a:p>
            <a:pPr>
              <a:defRPr sz="1400" b="0"/>
            </a:pPr>
            <a:endParaRPr lang="en-US"/>
          </a:p>
        </c:txPr>
        <c:crossAx val="108593152"/>
        <c:crosses val="autoZero"/>
        <c:auto val="1"/>
        <c:lblAlgn val="ctr"/>
        <c:lblOffset val="100"/>
        <c:noMultiLvlLbl val="0"/>
      </c:catAx>
      <c:valAx>
        <c:axId val="108593152"/>
        <c:scaling>
          <c:orientation val="minMax"/>
        </c:scaling>
        <c:delete val="1"/>
        <c:axPos val="b"/>
        <c:numFmt formatCode="0%" sourceLinked="1"/>
        <c:majorTickMark val="out"/>
        <c:minorTickMark val="none"/>
        <c:tickLblPos val="nextTo"/>
        <c:crossAx val="108583168"/>
        <c:crosses val="autoZero"/>
        <c:crossBetween val="between"/>
      </c:valAx>
      <c:spPr>
        <a:noFill/>
        <a:ln w="25400">
          <a:noFill/>
        </a:ln>
      </c:spPr>
    </c:plotArea>
    <c:legend>
      <c:legendPos val="t"/>
      <c:layout/>
      <c:overlay val="0"/>
    </c:legend>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8243064150751E-2"/>
          <c:y val="6.7246290864035413E-2"/>
          <c:w val="0.96128351387169853"/>
          <c:h val="0.58429565647687198"/>
        </c:manualLayout>
      </c:layout>
      <c:barChart>
        <c:barDir val="bar"/>
        <c:grouping val="percentStacked"/>
        <c:varyColors val="0"/>
        <c:ser>
          <c:idx val="0"/>
          <c:order val="0"/>
          <c:tx>
            <c:strRef>
              <c:f>Sheet1!$B$1</c:f>
              <c:strCache>
                <c:ptCount val="1"/>
                <c:pt idx="0">
                  <c:v>Yes</c:v>
                </c:pt>
              </c:strCache>
            </c:strRef>
          </c:tx>
          <c:spPr>
            <a:solidFill>
              <a:schemeClr val="accent2">
                <a:lumMod val="60000"/>
                <a:lumOff val="40000"/>
              </a:schemeClr>
            </a:solidFill>
          </c:spPr>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0.74</c:v>
                </c:pt>
              </c:numCache>
            </c:numRef>
          </c:val>
        </c:ser>
        <c:ser>
          <c:idx val="1"/>
          <c:order val="1"/>
          <c:tx>
            <c:strRef>
              <c:f>Sheet1!$C$1</c:f>
              <c:strCache>
                <c:ptCount val="1"/>
                <c:pt idx="0">
                  <c:v>No</c:v>
                </c:pt>
              </c:strCache>
            </c:strRef>
          </c:tx>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0.26</c:v>
                </c:pt>
              </c:numCache>
            </c:numRef>
          </c:val>
        </c:ser>
        <c:dLbls>
          <c:showLegendKey val="0"/>
          <c:showVal val="0"/>
          <c:showCatName val="0"/>
          <c:showSerName val="0"/>
          <c:showPercent val="0"/>
          <c:showBubbleSize val="0"/>
        </c:dLbls>
        <c:gapWidth val="150"/>
        <c:overlap val="100"/>
        <c:axId val="126207872"/>
        <c:axId val="126209408"/>
      </c:barChart>
      <c:catAx>
        <c:axId val="126207872"/>
        <c:scaling>
          <c:orientation val="minMax"/>
        </c:scaling>
        <c:delete val="1"/>
        <c:axPos val="l"/>
        <c:majorTickMark val="out"/>
        <c:minorTickMark val="none"/>
        <c:tickLblPos val="nextTo"/>
        <c:crossAx val="126209408"/>
        <c:crosses val="autoZero"/>
        <c:auto val="1"/>
        <c:lblAlgn val="ctr"/>
        <c:lblOffset val="100"/>
        <c:noMultiLvlLbl val="0"/>
      </c:catAx>
      <c:valAx>
        <c:axId val="126209408"/>
        <c:scaling>
          <c:orientation val="minMax"/>
          <c:max val="1"/>
          <c:min val="0"/>
        </c:scaling>
        <c:delete val="1"/>
        <c:axPos val="b"/>
        <c:numFmt formatCode="0%" sourceLinked="1"/>
        <c:majorTickMark val="out"/>
        <c:minorTickMark val="none"/>
        <c:tickLblPos val="nextTo"/>
        <c:crossAx val="126207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8243064150751E-2"/>
          <c:y val="6.7246290864035413E-2"/>
          <c:w val="0.96128351387169853"/>
          <c:h val="0.58429565647687198"/>
        </c:manualLayout>
      </c:layout>
      <c:barChart>
        <c:barDir val="bar"/>
        <c:grouping val="percentStacked"/>
        <c:varyColors val="0"/>
        <c:ser>
          <c:idx val="0"/>
          <c:order val="0"/>
          <c:tx>
            <c:strRef>
              <c:f>Sheet1!$B$1</c:f>
              <c:strCache>
                <c:ptCount val="1"/>
                <c:pt idx="0">
                  <c:v>Yes</c:v>
                </c:pt>
              </c:strCache>
            </c:strRef>
          </c:tx>
          <c:spPr>
            <a:solidFill>
              <a:schemeClr val="accent5"/>
            </a:solidFill>
          </c:spPr>
          <c:invertIfNegative val="0"/>
          <c:dLbls>
            <c:dLbl>
              <c:idx val="0"/>
              <c:spPr/>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0.68</c:v>
                </c:pt>
              </c:numCache>
            </c:numRef>
          </c:val>
        </c:ser>
        <c:ser>
          <c:idx val="1"/>
          <c:order val="1"/>
          <c:tx>
            <c:strRef>
              <c:f>Sheet1!$C$1</c:f>
              <c:strCache>
                <c:ptCount val="1"/>
                <c:pt idx="0">
                  <c:v>No</c:v>
                </c:pt>
              </c:strCache>
            </c:strRef>
          </c:tx>
          <c:spPr>
            <a:solidFill>
              <a:schemeClr val="accent5">
                <a:lumMod val="50000"/>
              </a:schemeClr>
            </a:solidFill>
          </c:spPr>
          <c:invertIfNegative val="0"/>
          <c:dLbls>
            <c:txPr>
              <a:bodyPr/>
              <a:lstStyle/>
              <a:p>
                <a:pPr>
                  <a:defRPr sz="1400" b="1" i="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0.19</c:v>
                </c:pt>
              </c:numCache>
            </c:numRef>
          </c:val>
        </c:ser>
        <c:ser>
          <c:idx val="2"/>
          <c:order val="2"/>
          <c:tx>
            <c:strRef>
              <c:f>Sheet1!$D$1</c:f>
              <c:strCache>
                <c:ptCount val="1"/>
                <c:pt idx="0">
                  <c:v>DK</c:v>
                </c:pt>
              </c:strCache>
            </c:strRef>
          </c:tx>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0%</c:formatCode>
                <c:ptCount val="1"/>
                <c:pt idx="0">
                  <c:v>0.13</c:v>
                </c:pt>
              </c:numCache>
            </c:numRef>
          </c:val>
        </c:ser>
        <c:dLbls>
          <c:showLegendKey val="0"/>
          <c:showVal val="0"/>
          <c:showCatName val="0"/>
          <c:showSerName val="0"/>
          <c:showPercent val="0"/>
          <c:showBubbleSize val="0"/>
        </c:dLbls>
        <c:gapWidth val="150"/>
        <c:overlap val="100"/>
        <c:axId val="126286080"/>
        <c:axId val="126296064"/>
      </c:barChart>
      <c:catAx>
        <c:axId val="126286080"/>
        <c:scaling>
          <c:orientation val="minMax"/>
        </c:scaling>
        <c:delete val="1"/>
        <c:axPos val="l"/>
        <c:majorTickMark val="out"/>
        <c:minorTickMark val="none"/>
        <c:tickLblPos val="nextTo"/>
        <c:crossAx val="126296064"/>
        <c:crosses val="autoZero"/>
        <c:auto val="1"/>
        <c:lblAlgn val="ctr"/>
        <c:lblOffset val="100"/>
        <c:noMultiLvlLbl val="0"/>
      </c:catAx>
      <c:valAx>
        <c:axId val="126296064"/>
        <c:scaling>
          <c:orientation val="minMax"/>
          <c:max val="1"/>
          <c:min val="0"/>
        </c:scaling>
        <c:delete val="1"/>
        <c:axPos val="b"/>
        <c:numFmt formatCode="0%" sourceLinked="1"/>
        <c:majorTickMark val="out"/>
        <c:minorTickMark val="none"/>
        <c:tickLblPos val="nextTo"/>
        <c:crossAx val="126286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98402785591591E-2"/>
          <c:y val="9.7812786711324234E-2"/>
          <c:w val="0.96128351387169853"/>
          <c:h val="0.58429565647687198"/>
        </c:manualLayout>
      </c:layout>
      <c:barChart>
        <c:barDir val="bar"/>
        <c:grouping val="percentStacked"/>
        <c:varyColors val="0"/>
        <c:ser>
          <c:idx val="0"/>
          <c:order val="0"/>
          <c:tx>
            <c:strRef>
              <c:f>Sheet1!$B$1</c:f>
              <c:strCache>
                <c:ptCount val="1"/>
                <c:pt idx="0">
                  <c:v>Yes</c:v>
                </c:pt>
              </c:strCache>
            </c:strRef>
          </c:tx>
          <c:invertIfNegative val="0"/>
          <c:dPt>
            <c:idx val="0"/>
            <c:invertIfNegative val="0"/>
            <c:bubble3D val="0"/>
            <c:spPr>
              <a:solidFill>
                <a:schemeClr val="accent2">
                  <a:lumMod val="60000"/>
                  <a:lumOff val="40000"/>
                </a:schemeClr>
              </a:solidFill>
            </c:spPr>
          </c:dPt>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0.74</c:v>
                </c:pt>
              </c:numCache>
            </c:numRef>
          </c:val>
        </c:ser>
        <c:ser>
          <c:idx val="1"/>
          <c:order val="1"/>
          <c:tx>
            <c:strRef>
              <c:f>Sheet1!$C$1</c:f>
              <c:strCache>
                <c:ptCount val="1"/>
                <c:pt idx="0">
                  <c:v>No</c:v>
                </c:pt>
              </c:strCache>
            </c:strRef>
          </c:tx>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0.26</c:v>
                </c:pt>
              </c:numCache>
            </c:numRef>
          </c:val>
        </c:ser>
        <c:dLbls>
          <c:showLegendKey val="0"/>
          <c:showVal val="0"/>
          <c:showCatName val="0"/>
          <c:showSerName val="0"/>
          <c:showPercent val="0"/>
          <c:showBubbleSize val="0"/>
        </c:dLbls>
        <c:gapWidth val="150"/>
        <c:overlap val="100"/>
        <c:axId val="168578432"/>
        <c:axId val="169088128"/>
      </c:barChart>
      <c:catAx>
        <c:axId val="168578432"/>
        <c:scaling>
          <c:orientation val="minMax"/>
        </c:scaling>
        <c:delete val="1"/>
        <c:axPos val="l"/>
        <c:majorTickMark val="out"/>
        <c:minorTickMark val="none"/>
        <c:tickLblPos val="nextTo"/>
        <c:crossAx val="169088128"/>
        <c:crosses val="autoZero"/>
        <c:auto val="1"/>
        <c:lblAlgn val="ctr"/>
        <c:lblOffset val="100"/>
        <c:noMultiLvlLbl val="0"/>
      </c:catAx>
      <c:valAx>
        <c:axId val="169088128"/>
        <c:scaling>
          <c:orientation val="minMax"/>
          <c:max val="1"/>
          <c:min val="0"/>
        </c:scaling>
        <c:delete val="1"/>
        <c:axPos val="b"/>
        <c:numFmt formatCode="0%" sourceLinked="1"/>
        <c:majorTickMark val="out"/>
        <c:minorTickMark val="none"/>
        <c:tickLblPos val="nextTo"/>
        <c:crossAx val="168578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8243064150751E-2"/>
          <c:y val="6.7246290864035413E-2"/>
          <c:w val="0.96128351387169853"/>
          <c:h val="0.58429565647687198"/>
        </c:manualLayout>
      </c:layout>
      <c:barChart>
        <c:barDir val="bar"/>
        <c:grouping val="percentStacked"/>
        <c:varyColors val="0"/>
        <c:ser>
          <c:idx val="0"/>
          <c:order val="0"/>
          <c:tx>
            <c:strRef>
              <c:f>Sheet1!$B$1</c:f>
              <c:strCache>
                <c:ptCount val="1"/>
                <c:pt idx="0">
                  <c:v>Yes</c:v>
                </c:pt>
              </c:strCache>
            </c:strRef>
          </c:tx>
          <c:spPr>
            <a:solidFill>
              <a:schemeClr val="accent5"/>
            </a:solidFill>
          </c:spPr>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0.68</c:v>
                </c:pt>
              </c:numCache>
            </c:numRef>
          </c:val>
        </c:ser>
        <c:ser>
          <c:idx val="1"/>
          <c:order val="1"/>
          <c:tx>
            <c:strRef>
              <c:f>Sheet1!$C$1</c:f>
              <c:strCache>
                <c:ptCount val="1"/>
                <c:pt idx="0">
                  <c:v>No</c:v>
                </c:pt>
              </c:strCache>
            </c:strRef>
          </c:tx>
          <c:spPr>
            <a:solidFill>
              <a:schemeClr val="accent5">
                <a:lumMod val="50000"/>
              </a:schemeClr>
            </a:solidFill>
          </c:spPr>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0.19</c:v>
                </c:pt>
              </c:numCache>
            </c:numRef>
          </c:val>
        </c:ser>
        <c:ser>
          <c:idx val="2"/>
          <c:order val="2"/>
          <c:tx>
            <c:strRef>
              <c:f>Sheet1!$D$1</c:f>
              <c:strCache>
                <c:ptCount val="1"/>
                <c:pt idx="0">
                  <c:v>DK</c:v>
                </c:pt>
              </c:strCache>
            </c:strRef>
          </c:tx>
          <c:invertIfNegative val="0"/>
          <c:dLbls>
            <c:txPr>
              <a:bodyPr/>
              <a:lstStyle/>
              <a:p>
                <a:pPr>
                  <a:defRPr sz="14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0%</c:formatCode>
                <c:ptCount val="1"/>
                <c:pt idx="0">
                  <c:v>0.13</c:v>
                </c:pt>
              </c:numCache>
            </c:numRef>
          </c:val>
        </c:ser>
        <c:dLbls>
          <c:showLegendKey val="0"/>
          <c:showVal val="0"/>
          <c:showCatName val="0"/>
          <c:showSerName val="0"/>
          <c:showPercent val="0"/>
          <c:showBubbleSize val="0"/>
        </c:dLbls>
        <c:gapWidth val="150"/>
        <c:overlap val="100"/>
        <c:axId val="126019456"/>
        <c:axId val="164823040"/>
      </c:barChart>
      <c:catAx>
        <c:axId val="126019456"/>
        <c:scaling>
          <c:orientation val="minMax"/>
        </c:scaling>
        <c:delete val="1"/>
        <c:axPos val="l"/>
        <c:majorTickMark val="out"/>
        <c:minorTickMark val="none"/>
        <c:tickLblPos val="nextTo"/>
        <c:crossAx val="164823040"/>
        <c:crosses val="autoZero"/>
        <c:auto val="1"/>
        <c:lblAlgn val="ctr"/>
        <c:lblOffset val="100"/>
        <c:noMultiLvlLbl val="0"/>
      </c:catAx>
      <c:valAx>
        <c:axId val="164823040"/>
        <c:scaling>
          <c:orientation val="minMax"/>
          <c:max val="1"/>
          <c:min val="0"/>
        </c:scaling>
        <c:delete val="1"/>
        <c:axPos val="b"/>
        <c:numFmt formatCode="0%" sourceLinked="1"/>
        <c:majorTickMark val="out"/>
        <c:minorTickMark val="none"/>
        <c:tickLblPos val="nextTo"/>
        <c:crossAx val="126019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BDDE4B1-BE4C-DC4B-B976-18913EA66A7C}" type="datetimeFigureOut">
              <a:rPr lang="en-US" smtClean="0"/>
              <a:t>7/19/2018</a:t>
            </a:fld>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234B024-FBE9-984E-B492-299DDB8EB21B}" type="slidenum">
              <a:rPr lang="en-US" smtClean="0"/>
              <a:t>‹#›</a:t>
            </a:fld>
            <a:endParaRPr lang="en-US"/>
          </a:p>
        </p:txBody>
      </p:sp>
    </p:spTree>
    <p:extLst>
      <p:ext uri="{BB962C8B-B14F-4D97-AF65-F5344CB8AC3E}">
        <p14:creationId xmlns:p14="http://schemas.microsoft.com/office/powerpoint/2010/main" val="647572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AE6A14-E34B-A246-A9BF-A80C3BD3F1CE}" type="datetimeFigureOut">
              <a:rPr lang="en-US" smtClean="0"/>
              <a:t>7/19/2018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3EA6A49-6C50-3344-A2DA-F534C71F3FAB}" type="slidenum">
              <a:rPr lang="en-US" smtClean="0"/>
              <a:t>‹#›</a:t>
            </a:fld>
            <a:endParaRPr lang="en-US"/>
          </a:p>
        </p:txBody>
      </p:sp>
    </p:spTree>
    <p:extLst>
      <p:ext uri="{BB962C8B-B14F-4D97-AF65-F5344CB8AC3E}">
        <p14:creationId xmlns:p14="http://schemas.microsoft.com/office/powerpoint/2010/main" val="36328015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643" y="0"/>
            <a:ext cx="9180576" cy="6885432"/>
          </a:xfrm>
          <a:prstGeom prst="rect">
            <a:avLst/>
          </a:prstGeom>
        </p:spPr>
      </p:pic>
      <p:sp>
        <p:nvSpPr>
          <p:cNvPr id="2" name="Title 1"/>
          <p:cNvSpPr>
            <a:spLocks noGrp="1"/>
          </p:cNvSpPr>
          <p:nvPr>
            <p:ph type="ctrTitle" hasCustomPrompt="1"/>
          </p:nvPr>
        </p:nvSpPr>
        <p:spPr>
          <a:xfrm>
            <a:off x="148532" y="1886123"/>
            <a:ext cx="8845079" cy="1397272"/>
          </a:xfrm>
          <a:prstGeom prst="rect">
            <a:avLst/>
          </a:prstGeom>
        </p:spPr>
        <p:txBody>
          <a:bodyPr anchor="b">
            <a:noAutofit/>
          </a:bodyPr>
          <a:lstStyle>
            <a:lvl1pPr algn="ctr">
              <a:lnSpc>
                <a:spcPct val="90000"/>
              </a:lnSpc>
              <a:defRPr sz="3600" b="1">
                <a:solidFill>
                  <a:schemeClr val="tx1"/>
                </a:solidFill>
                <a:latin typeface="Tahoma"/>
                <a:cs typeface="Tahoma"/>
              </a:defRPr>
            </a:lvl1pPr>
          </a:lstStyle>
          <a:p>
            <a:r>
              <a:rPr lang="en-US" dirty="0" smtClean="0"/>
              <a:t>Edit the Master Title Right Here</a:t>
            </a:r>
            <a:endParaRPr lang="en-US" dirty="0"/>
          </a:p>
        </p:txBody>
      </p:sp>
      <p:sp>
        <p:nvSpPr>
          <p:cNvPr id="3" name="Subtitle 2"/>
          <p:cNvSpPr>
            <a:spLocks noGrp="1"/>
          </p:cNvSpPr>
          <p:nvPr>
            <p:ph type="subTitle" idx="1"/>
          </p:nvPr>
        </p:nvSpPr>
        <p:spPr>
          <a:xfrm>
            <a:off x="148532" y="3283394"/>
            <a:ext cx="8845079" cy="327241"/>
          </a:xfrm>
          <a:prstGeom prst="rect">
            <a:avLst/>
          </a:prstGeom>
        </p:spPr>
        <p:txBody>
          <a:bodyPr anchor="ctr">
            <a:noAutofit/>
          </a:bodyPr>
          <a:lstStyle>
            <a:lvl1pPr marL="0" indent="0" algn="ctr">
              <a:buNone/>
              <a:defRPr sz="2000">
                <a:solidFill>
                  <a:schemeClr val="bg2"/>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3721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Tree>
    <p:extLst>
      <p:ext uri="{BB962C8B-B14F-4D97-AF65-F5344CB8AC3E}">
        <p14:creationId xmlns:p14="http://schemas.microsoft.com/office/powerpoint/2010/main" val="418043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ttom Logo: Title,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80854" y="274638"/>
            <a:ext cx="854460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Text Placeholder 2"/>
          <p:cNvSpPr>
            <a:spLocks noGrp="1"/>
          </p:cNvSpPr>
          <p:nvPr>
            <p:ph idx="1" hasCustomPrompt="1"/>
          </p:nvPr>
        </p:nvSpPr>
        <p:spPr>
          <a:xfrm>
            <a:off x="280588" y="1232043"/>
            <a:ext cx="8580056" cy="4776555"/>
          </a:xfrm>
          <a:prstGeom prst="rect">
            <a:avLst/>
          </a:prstGeom>
        </p:spPr>
        <p:txBody>
          <a:bodyPr vert="horz" lIns="91440" tIns="45720" rIns="91440" bIns="45720" rtlCol="0">
            <a:normAutofit/>
          </a:bodyPr>
          <a:lstStyle>
            <a:lvl1pPr marL="164592" indent="-256032">
              <a:buSzPct val="110000"/>
              <a:buFont typeface="Arial"/>
              <a:buChar char="•"/>
              <a:defRPr/>
            </a:lvl1pPr>
            <a:lvl2pPr>
              <a:buClr>
                <a:schemeClr val="bg2"/>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43167"/>
                </a:solidFill>
                <a:latin typeface="Tahoma"/>
                <a:cs typeface="Tahoma"/>
              </a:defRPr>
            </a:lvl1pPr>
          </a:lstStyle>
          <a:p>
            <a:fld id="{394606BD-0334-E646-A4C0-36CF658FFFDB}" type="slidenum">
              <a:rPr lang="en-US" smtClean="0"/>
              <a:pPr/>
              <a:t>‹#›</a:t>
            </a:fld>
            <a:endParaRPr lang="en-US" dirty="0"/>
          </a:p>
        </p:txBody>
      </p:sp>
    </p:spTree>
    <p:extLst>
      <p:ext uri="{BB962C8B-B14F-4D97-AF65-F5344CB8AC3E}">
        <p14:creationId xmlns:p14="http://schemas.microsoft.com/office/powerpoint/2010/main" val="376935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62288" cy="6871716"/>
          </a:xfrm>
          <a:prstGeom prst="rect">
            <a:avLst/>
          </a:prstGeom>
        </p:spPr>
      </p:pic>
      <p:sp>
        <p:nvSpPr>
          <p:cNvPr id="5" name="Text Placeholder 2"/>
          <p:cNvSpPr>
            <a:spLocks noGrp="1"/>
          </p:cNvSpPr>
          <p:nvPr>
            <p:ph idx="1" hasCustomPrompt="1"/>
          </p:nvPr>
        </p:nvSpPr>
        <p:spPr>
          <a:xfrm>
            <a:off x="411340" y="1597741"/>
            <a:ext cx="8403295" cy="4850581"/>
          </a:xfrm>
          <a:prstGeom prst="rect">
            <a:avLst/>
          </a:prstGeom>
        </p:spPr>
        <p:txBody>
          <a:bodyPr vert="horz" lIns="91440" tIns="45720" rIns="91440" bIns="45720" rtlCol="0">
            <a:normAutofit/>
          </a:bodyPr>
          <a:lstStyle>
            <a:lvl1pPr marL="256032" indent="-256032">
              <a:spcBef>
                <a:spcPts val="2400"/>
              </a:spcBef>
              <a:spcAft>
                <a:spcPts val="0"/>
              </a:spcAft>
              <a:buSzPct val="110000"/>
              <a:buFont typeface="Arial"/>
              <a:buChar char="•"/>
              <a:defRPr baseline="0"/>
            </a:lvl1pPr>
            <a:lvl2pPr>
              <a:buClr>
                <a:schemeClr val="bg2"/>
              </a:buClr>
              <a:defRPr/>
            </a:lvl2pPr>
          </a:lstStyle>
          <a:p>
            <a:pPr lvl="0"/>
            <a:r>
              <a:rPr lang="en-US" dirty="0" smtClean="0"/>
              <a:t>Agenda Item One</a:t>
            </a:r>
          </a:p>
          <a:p>
            <a:pPr lvl="1"/>
            <a:r>
              <a:rPr lang="en-US" dirty="0" smtClean="0"/>
              <a:t>Agenda Item One</a:t>
            </a:r>
          </a:p>
          <a:p>
            <a:pPr lvl="0"/>
            <a:r>
              <a:rPr lang="en-US" dirty="0" smtClean="0"/>
              <a:t>Agenda Item Two</a:t>
            </a:r>
          </a:p>
          <a:p>
            <a:pPr lvl="1"/>
            <a:r>
              <a:rPr lang="en-US" dirty="0" smtClean="0"/>
              <a:t>Agenda Item Two</a:t>
            </a:r>
          </a:p>
          <a:p>
            <a:pPr lvl="0"/>
            <a:r>
              <a:rPr lang="en-US" dirty="0" smtClean="0"/>
              <a:t>Agenda Item Three</a:t>
            </a:r>
          </a:p>
          <a:p>
            <a:pPr lvl="1"/>
            <a:r>
              <a:rPr lang="en-US" dirty="0" smtClean="0"/>
              <a:t>Agenda Item Three</a:t>
            </a:r>
          </a:p>
          <a:p>
            <a:pPr lvl="0"/>
            <a:r>
              <a:rPr lang="en-US" dirty="0" smtClean="0"/>
              <a:t>Agenda Item Four</a:t>
            </a:r>
          </a:p>
          <a:p>
            <a:pPr lvl="1"/>
            <a:r>
              <a:rPr lang="en-US" dirty="0" smtClean="0"/>
              <a:t>Agenda Item Four</a:t>
            </a:r>
          </a:p>
          <a:p>
            <a:pPr lvl="1"/>
            <a:endParaRPr lang="en-US" dirty="0" smtClean="0"/>
          </a:p>
        </p:txBody>
      </p:sp>
      <p:sp>
        <p:nvSpPr>
          <p:cNvPr id="6"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spTree>
    <p:extLst>
      <p:ext uri="{BB962C8B-B14F-4D97-AF65-F5344CB8AC3E}">
        <p14:creationId xmlns:p14="http://schemas.microsoft.com/office/powerpoint/2010/main" val="425355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Logo: Title, Two Text Box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11341" y="274638"/>
            <a:ext cx="836857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Text Placeholder 2"/>
          <p:cNvSpPr>
            <a:spLocks noGrp="1"/>
          </p:cNvSpPr>
          <p:nvPr>
            <p:ph idx="1"/>
          </p:nvPr>
        </p:nvSpPr>
        <p:spPr>
          <a:xfrm>
            <a:off x="411340" y="1232043"/>
            <a:ext cx="4114800" cy="4776555"/>
          </a:xfrm>
          <a:prstGeom prst="rect">
            <a:avLst/>
          </a:prstGeom>
        </p:spPr>
        <p:txBody>
          <a:bodyPr vert="horz" lIns="91440" tIns="45720" rIns="91440" bIns="45720" rtlCol="0">
            <a:normAutofit/>
          </a:bodyPr>
          <a:lstStyle>
            <a:lvl1pPr marL="347472" indent="-256032">
              <a:buSzPct val="110000"/>
              <a:buFont typeface="Arial"/>
              <a:buChar char="•"/>
              <a:defRPr/>
            </a:lvl1pPr>
            <a:lvl2pPr>
              <a:buClr>
                <a:schemeClr val="bg2"/>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43167"/>
                </a:solidFill>
                <a:latin typeface="Tahoma"/>
                <a:cs typeface="Tahoma"/>
              </a:defRPr>
            </a:lvl1pPr>
          </a:lstStyle>
          <a:p>
            <a:fld id="{394606BD-0334-E646-A4C0-36CF658FFFDB}" type="slidenum">
              <a:rPr lang="en-US" smtClean="0"/>
              <a:pPr/>
              <a:t>‹#›</a:t>
            </a:fld>
            <a:endParaRPr lang="en-US" dirty="0"/>
          </a:p>
        </p:txBody>
      </p:sp>
      <p:sp>
        <p:nvSpPr>
          <p:cNvPr id="5" name="Text Placeholder 2"/>
          <p:cNvSpPr>
            <a:spLocks noGrp="1"/>
          </p:cNvSpPr>
          <p:nvPr>
            <p:ph idx="10"/>
          </p:nvPr>
        </p:nvSpPr>
        <p:spPr>
          <a:xfrm>
            <a:off x="4665111" y="1232043"/>
            <a:ext cx="4114800" cy="4776555"/>
          </a:xfrm>
          <a:prstGeom prst="rect">
            <a:avLst/>
          </a:prstGeom>
        </p:spPr>
        <p:txBody>
          <a:bodyPr vert="horz" lIns="91440" tIns="45720" rIns="91440" bIns="45720" rtlCol="0">
            <a:normAutofit/>
          </a:bodyPr>
          <a:lstStyle>
            <a:lvl1pPr marL="347472" indent="-256032">
              <a:buSzPct val="110000"/>
              <a:buFont typeface="Arial"/>
              <a:buChar char="•"/>
              <a:defRPr/>
            </a:lvl1pPr>
            <a:lvl2pPr>
              <a:buClr>
                <a:schemeClr val="bg2"/>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0823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tom Logo: Title, Text,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11341" y="274638"/>
            <a:ext cx="836857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Text Placeholder 2"/>
          <p:cNvSpPr>
            <a:spLocks noGrp="1"/>
          </p:cNvSpPr>
          <p:nvPr>
            <p:ph idx="1"/>
          </p:nvPr>
        </p:nvSpPr>
        <p:spPr>
          <a:xfrm>
            <a:off x="411340" y="1232043"/>
            <a:ext cx="4114800" cy="4776555"/>
          </a:xfrm>
          <a:prstGeom prst="rect">
            <a:avLst/>
          </a:prstGeom>
        </p:spPr>
        <p:txBody>
          <a:bodyPr vert="horz" lIns="91440" tIns="45720" rIns="91440" bIns="45720" rtlCol="0">
            <a:normAutofit/>
          </a:bodyPr>
          <a:lstStyle>
            <a:lvl1pPr marL="347472" indent="-256032">
              <a:buSzPct val="110000"/>
              <a:buFont typeface="Arial"/>
              <a:buChar char="•"/>
              <a:defRPr/>
            </a:lvl1pPr>
            <a:lvl2pPr>
              <a:buClr>
                <a:schemeClr val="bg2"/>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43167"/>
                </a:solidFill>
                <a:latin typeface="Tahoma"/>
                <a:cs typeface="Tahoma"/>
              </a:defRPr>
            </a:lvl1pPr>
          </a:lstStyle>
          <a:p>
            <a:fld id="{394606BD-0334-E646-A4C0-36CF658FFFDB}" type="slidenum">
              <a:rPr lang="en-US" smtClean="0"/>
              <a:pPr/>
              <a:t>‹#›</a:t>
            </a:fld>
            <a:endParaRPr lang="en-US" dirty="0"/>
          </a:p>
        </p:txBody>
      </p:sp>
      <p:sp>
        <p:nvSpPr>
          <p:cNvPr id="3" name="Picture Placeholder 2"/>
          <p:cNvSpPr>
            <a:spLocks noGrp="1"/>
          </p:cNvSpPr>
          <p:nvPr>
            <p:ph type="pic" sz="quarter" idx="10"/>
          </p:nvPr>
        </p:nvSpPr>
        <p:spPr>
          <a:xfrm>
            <a:off x="4686300" y="1231900"/>
            <a:ext cx="4114800" cy="4776788"/>
          </a:xfrm>
        </p:spPr>
        <p:txBody>
          <a:bodyPr/>
          <a:lstStyle/>
          <a:p>
            <a:endParaRPr lang="en-US"/>
          </a:p>
        </p:txBody>
      </p:sp>
    </p:spTree>
    <p:extLst>
      <p:ext uri="{BB962C8B-B14F-4D97-AF65-F5344CB8AC3E}">
        <p14:creationId xmlns:p14="http://schemas.microsoft.com/office/powerpoint/2010/main" val="20447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162"/>
            <a:ext cx="9162288" cy="6871716"/>
          </a:xfrm>
          <a:prstGeom prst="rect">
            <a:avLst/>
          </a:prstGeom>
        </p:spPr>
      </p:pic>
      <p:sp>
        <p:nvSpPr>
          <p:cNvPr id="8" name="Title 1"/>
          <p:cNvSpPr>
            <a:spLocks noGrp="1"/>
          </p:cNvSpPr>
          <p:nvPr>
            <p:ph type="title" hasCustomPrompt="1"/>
          </p:nvPr>
        </p:nvSpPr>
        <p:spPr>
          <a:xfrm>
            <a:off x="207252" y="2756091"/>
            <a:ext cx="6225126" cy="1362830"/>
          </a:xfrm>
          <a:prstGeom prst="rect">
            <a:avLst/>
          </a:prstGeom>
        </p:spPr>
        <p:txBody>
          <a:bodyPr anchor="ctr">
            <a:noAutofit/>
          </a:bodyPr>
          <a:lstStyle>
            <a:lvl1pPr algn="l">
              <a:defRPr sz="3200" b="1" i="0" kern="11500" cap="none" spc="-100" baseline="0">
                <a:solidFill>
                  <a:schemeClr val="tx1"/>
                </a:solidFill>
                <a:latin typeface="Tahoma"/>
                <a:cs typeface="Tahom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00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 y="0"/>
            <a:ext cx="9162288" cy="6871716"/>
          </a:xfrm>
          <a:prstGeom prst="rect">
            <a:avLst/>
          </a:prstGeom>
        </p:spPr>
      </p:pic>
    </p:spTree>
    <p:extLst>
      <p:ext uri="{BB962C8B-B14F-4D97-AF65-F5344CB8AC3E}">
        <p14:creationId xmlns:p14="http://schemas.microsoft.com/office/powerpoint/2010/main" val="116161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cuss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 y="0"/>
            <a:ext cx="9162288" cy="6871716"/>
          </a:xfrm>
          <a:prstGeom prst="rect">
            <a:avLst/>
          </a:prstGeom>
        </p:spPr>
      </p:pic>
    </p:spTree>
    <p:extLst>
      <p:ext uri="{BB962C8B-B14F-4D97-AF65-F5344CB8AC3E}">
        <p14:creationId xmlns:p14="http://schemas.microsoft.com/office/powerpoint/2010/main" val="4222837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 y="0"/>
            <a:ext cx="9162288" cy="6871716"/>
          </a:xfrm>
          <a:prstGeom prst="rect">
            <a:avLst/>
          </a:prstGeom>
        </p:spPr>
      </p:pic>
    </p:spTree>
    <p:extLst>
      <p:ext uri="{BB962C8B-B14F-4D97-AF65-F5344CB8AC3E}">
        <p14:creationId xmlns:p14="http://schemas.microsoft.com/office/powerpoint/2010/main" val="157787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ppendix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 y="0"/>
            <a:ext cx="9162288" cy="6871716"/>
          </a:xfrm>
          <a:prstGeom prst="rect">
            <a:avLst/>
          </a:prstGeom>
        </p:spPr>
      </p:pic>
    </p:spTree>
    <p:extLst>
      <p:ext uri="{BB962C8B-B14F-4D97-AF65-F5344CB8AC3E}">
        <p14:creationId xmlns:p14="http://schemas.microsoft.com/office/powerpoint/2010/main" val="357874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
        <p:nvSpPr>
          <p:cNvPr id="6" name="Content Placeholder 5"/>
          <p:cNvSpPr>
            <a:spLocks noGrp="1"/>
          </p:cNvSpPr>
          <p:nvPr>
            <p:ph sz="quarter" idx="10" hasCustomPrompt="1"/>
          </p:nvPr>
        </p:nvSpPr>
        <p:spPr>
          <a:xfrm>
            <a:off x="4144963" y="284480"/>
            <a:ext cx="4819650" cy="6040120"/>
          </a:xfrm>
          <a:prstGeom prst="rect">
            <a:avLst/>
          </a:prstGeom>
        </p:spPr>
        <p:txBody>
          <a:bodyPr anchor="ctr"/>
          <a:lstStyle>
            <a:lvl1pPr marL="347472" indent="-256032" algn="l">
              <a:spcBef>
                <a:spcPts val="2400"/>
              </a:spcBef>
              <a:spcAft>
                <a:spcPts val="0"/>
              </a:spcAft>
              <a:buClr>
                <a:schemeClr val="bg2"/>
              </a:buClr>
              <a:buSzPct val="110000"/>
              <a:buFont typeface="Arial"/>
              <a:buChar char="•"/>
              <a:defRPr/>
            </a:lvl1pPr>
          </a:lstStyle>
          <a:p>
            <a:pPr lvl="0"/>
            <a:r>
              <a:rPr lang="en-US" dirty="0" smtClean="0"/>
              <a:t>Agenda Item One</a:t>
            </a:r>
          </a:p>
          <a:p>
            <a:pPr lvl="1"/>
            <a:r>
              <a:rPr lang="en-US" dirty="0" smtClean="0"/>
              <a:t>Agenda Item One</a:t>
            </a:r>
          </a:p>
          <a:p>
            <a:pPr lvl="0"/>
            <a:r>
              <a:rPr lang="en-US" dirty="0" smtClean="0"/>
              <a:t>Agenda Item Two</a:t>
            </a:r>
          </a:p>
          <a:p>
            <a:pPr lvl="1"/>
            <a:r>
              <a:rPr lang="en-US" dirty="0" smtClean="0"/>
              <a:t>Agenda Item Two</a:t>
            </a:r>
          </a:p>
          <a:p>
            <a:pPr lvl="0"/>
            <a:r>
              <a:rPr lang="en-US" dirty="0" smtClean="0"/>
              <a:t>Agenda Item Three</a:t>
            </a:r>
          </a:p>
          <a:p>
            <a:pPr lvl="1"/>
            <a:r>
              <a:rPr lang="en-US" dirty="0" smtClean="0"/>
              <a:t>Agenda Item Three</a:t>
            </a:r>
          </a:p>
          <a:p>
            <a:pPr lvl="0"/>
            <a:r>
              <a:rPr lang="en-US" dirty="0" smtClean="0"/>
              <a:t>Agenda Item Four</a:t>
            </a:r>
          </a:p>
          <a:p>
            <a:pPr lvl="1"/>
            <a:r>
              <a:rPr lang="en-US" dirty="0" smtClean="0"/>
              <a:t>Agenda Item Four</a:t>
            </a:r>
          </a:p>
          <a:p>
            <a:pPr lvl="0"/>
            <a:r>
              <a:rPr lang="en-US" dirty="0" smtClean="0"/>
              <a:t>Agenda Item Five</a:t>
            </a:r>
          </a:p>
          <a:p>
            <a:pPr lvl="1"/>
            <a:r>
              <a:rPr lang="en-US" dirty="0" smtClean="0"/>
              <a:t>Agenda Item Five</a:t>
            </a:r>
          </a:p>
        </p:txBody>
      </p:sp>
      <p:sp>
        <p:nvSpPr>
          <p:cNvPr id="5"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spTree>
    <p:extLst>
      <p:ext uri="{BB962C8B-B14F-4D97-AF65-F5344CB8AC3E}">
        <p14:creationId xmlns:p14="http://schemas.microsoft.com/office/powerpoint/2010/main" val="103218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
        <p:nvSpPr>
          <p:cNvPr id="2" name="Title 1"/>
          <p:cNvSpPr>
            <a:spLocks noGrp="1"/>
          </p:cNvSpPr>
          <p:nvPr>
            <p:ph type="title"/>
          </p:nvPr>
        </p:nvSpPr>
        <p:spPr>
          <a:xfrm>
            <a:off x="349596" y="2573577"/>
            <a:ext cx="6150952" cy="1457351"/>
          </a:xfrm>
          <a:prstGeom prst="rect">
            <a:avLst/>
          </a:prstGeo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96787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ogo: Title, Tex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14169" y="274638"/>
            <a:ext cx="658368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Text Placeholder 2"/>
          <p:cNvSpPr>
            <a:spLocks noGrp="1"/>
          </p:cNvSpPr>
          <p:nvPr>
            <p:ph idx="1"/>
          </p:nvPr>
        </p:nvSpPr>
        <p:spPr>
          <a:xfrm>
            <a:off x="313766" y="1232043"/>
            <a:ext cx="8500870" cy="47765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spTree>
    <p:extLst>
      <p:ext uri="{BB962C8B-B14F-4D97-AF65-F5344CB8AC3E}">
        <p14:creationId xmlns:p14="http://schemas.microsoft.com/office/powerpoint/2010/main" val="94039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Logo: Title, Two Text Boxe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14169" y="274638"/>
            <a:ext cx="658368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sp>
        <p:nvSpPr>
          <p:cNvPr id="3" name="Content Placeholder 2"/>
          <p:cNvSpPr>
            <a:spLocks noGrp="1"/>
          </p:cNvSpPr>
          <p:nvPr>
            <p:ph sz="quarter" idx="10"/>
          </p:nvPr>
        </p:nvSpPr>
        <p:spPr>
          <a:xfrm>
            <a:off x="327024" y="1219200"/>
            <a:ext cx="4114800" cy="48387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quarter" idx="11"/>
          </p:nvPr>
        </p:nvSpPr>
        <p:spPr>
          <a:xfrm>
            <a:off x="4673599" y="1219200"/>
            <a:ext cx="4114800" cy="48387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561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Logo: Title, Text, Pictur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14169" y="274638"/>
            <a:ext cx="658368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sp>
        <p:nvSpPr>
          <p:cNvPr id="3" name="Content Placeholder 2"/>
          <p:cNvSpPr>
            <a:spLocks noGrp="1"/>
          </p:cNvSpPr>
          <p:nvPr>
            <p:ph sz="quarter" idx="10"/>
          </p:nvPr>
        </p:nvSpPr>
        <p:spPr>
          <a:xfrm>
            <a:off x="327024" y="1219200"/>
            <a:ext cx="4114800" cy="48387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Picture Placeholder 3"/>
          <p:cNvSpPr>
            <a:spLocks noGrp="1"/>
          </p:cNvSpPr>
          <p:nvPr>
            <p:ph type="pic" sz="quarter" idx="11"/>
          </p:nvPr>
        </p:nvSpPr>
        <p:spPr>
          <a:xfrm>
            <a:off x="4673600" y="1219200"/>
            <a:ext cx="4114800" cy="4838700"/>
          </a:xfrm>
        </p:spPr>
        <p:txBody>
          <a:bodyPr/>
          <a:lstStyle/>
          <a:p>
            <a:endParaRPr lang="en-US"/>
          </a:p>
        </p:txBody>
      </p:sp>
    </p:spTree>
    <p:extLst>
      <p:ext uri="{BB962C8B-B14F-4D97-AF65-F5344CB8AC3E}">
        <p14:creationId xmlns:p14="http://schemas.microsoft.com/office/powerpoint/2010/main" val="34536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Tree>
    <p:extLst>
      <p:ext uri="{BB962C8B-B14F-4D97-AF65-F5344CB8AC3E}">
        <p14:creationId xmlns:p14="http://schemas.microsoft.com/office/powerpoint/2010/main" val="27455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Tree>
    <p:extLst>
      <p:ext uri="{BB962C8B-B14F-4D97-AF65-F5344CB8AC3E}">
        <p14:creationId xmlns:p14="http://schemas.microsoft.com/office/powerpoint/2010/main" val="273321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65" y="0"/>
            <a:ext cx="9186672" cy="6890004"/>
          </a:xfrm>
          <a:prstGeom prst="rect">
            <a:avLst/>
          </a:prstGeom>
        </p:spPr>
      </p:pic>
    </p:spTree>
    <p:extLst>
      <p:ext uri="{BB962C8B-B14F-4D97-AF65-F5344CB8AC3E}">
        <p14:creationId xmlns:p14="http://schemas.microsoft.com/office/powerpoint/2010/main" val="21354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0" y="30133"/>
            <a:ext cx="9144000" cy="6858000"/>
            <a:chOff x="0" y="30133"/>
            <a:chExt cx="9144000" cy="6858000"/>
          </a:xfrm>
        </p:grpSpPr>
        <p:pic>
          <p:nvPicPr>
            <p:cNvPr id="17" name="Picture 16" descr="UN_Concept-1_Content_Slide.jp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0" y="30133"/>
              <a:ext cx="9144000" cy="6858000"/>
            </a:xfrm>
            <a:prstGeom prst="rect">
              <a:avLst/>
            </a:prstGeom>
          </p:spPr>
        </p:pic>
        <p:sp>
          <p:nvSpPr>
            <p:cNvPr id="2" name="Rectangle 1"/>
            <p:cNvSpPr/>
            <p:nvPr userDrawn="1"/>
          </p:nvSpPr>
          <p:spPr>
            <a:xfrm>
              <a:off x="63500" y="6299200"/>
              <a:ext cx="1739900" cy="474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tx1"/>
                </a:solidFill>
                <a:latin typeface="Tahoma"/>
              </a:endParaRPr>
            </a:p>
          </p:txBody>
        </p:sp>
      </p:grpSp>
      <p:sp>
        <p:nvSpPr>
          <p:cNvPr id="10" name="Title Placeholder 1"/>
          <p:cNvSpPr>
            <a:spLocks noGrp="1"/>
          </p:cNvSpPr>
          <p:nvPr>
            <p:ph type="title"/>
          </p:nvPr>
        </p:nvSpPr>
        <p:spPr>
          <a:xfrm>
            <a:off x="314169" y="274638"/>
            <a:ext cx="6583680" cy="7064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313766" y="1232043"/>
            <a:ext cx="8500870" cy="47765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5"/>
          <p:cNvSpPr>
            <a:spLocks noGrp="1"/>
          </p:cNvSpPr>
          <p:nvPr>
            <p:ph type="sldNum" sz="quarter" idx="4"/>
          </p:nvPr>
        </p:nvSpPr>
        <p:spPr>
          <a:xfrm>
            <a:off x="8502332" y="6504925"/>
            <a:ext cx="549505" cy="217411"/>
          </a:xfrm>
          <a:prstGeom prst="rect">
            <a:avLst/>
          </a:prstGeom>
        </p:spPr>
        <p:txBody>
          <a:bodyPr vert="horz" lIns="91440" tIns="45720" rIns="91440" bIns="45720" rtlCol="0" anchor="ctr"/>
          <a:lstStyle>
            <a:lvl1pPr algn="r">
              <a:defRPr sz="1050">
                <a:solidFill>
                  <a:srgbClr val="000000"/>
                </a:solidFill>
                <a:latin typeface="Tahoma"/>
                <a:cs typeface="Tahoma"/>
              </a:defRPr>
            </a:lvl1pPr>
          </a:lstStyle>
          <a:p>
            <a:fld id="{394606BD-0334-E646-A4C0-36CF658FFFDB}" type="slidenum">
              <a:rPr lang="en-US" smtClean="0"/>
              <a:pPr/>
              <a:t>‹#›</a:t>
            </a:fld>
            <a:endParaRPr lang="en-US" dirty="0"/>
          </a:p>
        </p:txBody>
      </p:sp>
      <p:pic>
        <p:nvPicPr>
          <p:cNvPr id="3" name="Picture 2"/>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463356" y="426402"/>
            <a:ext cx="1325880" cy="408892"/>
          </a:xfrm>
          <a:prstGeom prst="rect">
            <a:avLst/>
          </a:prstGeom>
        </p:spPr>
      </p:pic>
    </p:spTree>
    <p:extLst>
      <p:ext uri="{BB962C8B-B14F-4D97-AF65-F5344CB8AC3E}">
        <p14:creationId xmlns:p14="http://schemas.microsoft.com/office/powerpoint/2010/main" val="24030444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0" r:id="rId5"/>
    <p:sldLayoutId id="2147483681" r:id="rId6"/>
    <p:sldLayoutId id="2147483676" r:id="rId7"/>
    <p:sldLayoutId id="2147483677" r:id="rId8"/>
    <p:sldLayoutId id="2147483678" r:id="rId9"/>
    <p:sldLayoutId id="2147483679" r:id="rId10"/>
    <p:sldLayoutId id="2147483684" r:id="rId11"/>
    <p:sldLayoutId id="2147483664" r:id="rId12"/>
    <p:sldLayoutId id="2147483682" r:id="rId13"/>
    <p:sldLayoutId id="2147483683" r:id="rId14"/>
    <p:sldLayoutId id="2147483651" r:id="rId15"/>
    <p:sldLayoutId id="2147483665" r:id="rId16"/>
    <p:sldLayoutId id="2147483669" r:id="rId17"/>
    <p:sldLayoutId id="2147483666" r:id="rId18"/>
    <p:sldLayoutId id="2147483667" r:id="rId19"/>
  </p:sldLayoutIdLst>
  <p:hf hdr="0" ftr="0" dt="0"/>
  <p:txStyles>
    <p:titleStyle>
      <a:lvl1pPr algn="l" defTabSz="457200" rtl="0" eaLnBrk="1" latinLnBrk="0" hangingPunct="1">
        <a:spcBef>
          <a:spcPct val="0"/>
        </a:spcBef>
        <a:buNone/>
        <a:defRPr sz="3200" b="0" kern="1200">
          <a:solidFill>
            <a:schemeClr val="tx1"/>
          </a:solidFill>
          <a:latin typeface="Tahoma"/>
          <a:ea typeface="+mj-ea"/>
          <a:cs typeface="Tahoma"/>
        </a:defRPr>
      </a:lvl1pPr>
    </p:titleStyle>
    <p:bodyStyle>
      <a:lvl1pPr marL="256032" indent="-256032" algn="l" defTabSz="457200" rtl="0" eaLnBrk="1" latinLnBrk="0" hangingPunct="1">
        <a:spcBef>
          <a:spcPts val="600"/>
        </a:spcBef>
        <a:buClr>
          <a:schemeClr val="bg2"/>
        </a:buClr>
        <a:buSzPct val="110000"/>
        <a:buFont typeface="Arial"/>
        <a:buChar char="•"/>
        <a:defRPr sz="2400" kern="1200">
          <a:solidFill>
            <a:schemeClr val="tx1"/>
          </a:solidFill>
          <a:latin typeface="Tahoma"/>
          <a:ea typeface="+mn-ea"/>
          <a:cs typeface="Tahoma"/>
        </a:defRPr>
      </a:lvl1pPr>
      <a:lvl2pPr marL="649224" indent="-192024" algn="l" defTabSz="457200" rtl="0" eaLnBrk="1" latinLnBrk="0" hangingPunct="1">
        <a:spcBef>
          <a:spcPts val="600"/>
        </a:spcBef>
        <a:spcAft>
          <a:spcPts val="200"/>
        </a:spcAft>
        <a:buClr>
          <a:schemeClr val="bg2"/>
        </a:buClr>
        <a:buFont typeface="Arial"/>
        <a:buChar char="•"/>
        <a:defRPr sz="2000" kern="1200">
          <a:solidFill>
            <a:schemeClr val="tx1"/>
          </a:solidFill>
          <a:latin typeface="Tahoma"/>
          <a:ea typeface="+mn-ea"/>
          <a:cs typeface="Tahoma"/>
        </a:defRPr>
      </a:lvl2pPr>
      <a:lvl3pPr marL="1143000" indent="-137160" algn="l" defTabSz="457200" rtl="0" eaLnBrk="1" latinLnBrk="0" hangingPunct="1">
        <a:spcBef>
          <a:spcPct val="20000"/>
        </a:spcBef>
        <a:buClr>
          <a:schemeClr val="bg2"/>
        </a:buClr>
        <a:buFont typeface="Arial"/>
        <a:buChar char="•"/>
        <a:defRPr sz="1600" i="1"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tabLst>
                <a:tab pos="1654175" algn="l"/>
              </a:tabLst>
            </a:pPr>
            <a:r>
              <a:rPr lang="en-US" dirty="0" smtClean="0"/>
              <a:t>Dental Health in Upstate N.Y.</a:t>
            </a:r>
            <a:endParaRPr lang="en-US" dirty="0"/>
          </a:p>
        </p:txBody>
      </p:sp>
      <p:sp>
        <p:nvSpPr>
          <p:cNvPr id="3" name="Subtitle 2"/>
          <p:cNvSpPr>
            <a:spLocks noGrp="1"/>
          </p:cNvSpPr>
          <p:nvPr>
            <p:ph type="subTitle" idx="1"/>
          </p:nvPr>
        </p:nvSpPr>
        <p:spPr/>
        <p:txBody>
          <a:bodyPr/>
          <a:lstStyle/>
          <a:p>
            <a:r>
              <a:rPr lang="en-US" dirty="0" smtClean="0"/>
              <a:t>Results from a 2018 community survey of upstate N.Y.</a:t>
            </a:r>
            <a:endParaRPr lang="en-US" dirty="0"/>
          </a:p>
        </p:txBody>
      </p:sp>
    </p:spTree>
    <p:extLst>
      <p:ext uri="{BB962C8B-B14F-4D97-AF65-F5344CB8AC3E}">
        <p14:creationId xmlns:p14="http://schemas.microsoft.com/office/powerpoint/2010/main" val="1371429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8368570" cy="706434"/>
          </a:xfrm>
        </p:spPr>
        <p:txBody>
          <a:bodyPr/>
          <a:lstStyle/>
          <a:p>
            <a:r>
              <a:rPr lang="en-US" sz="2400" dirty="0"/>
              <a:t>Most respondents report having a regular dentist.</a:t>
            </a:r>
          </a:p>
        </p:txBody>
      </p:sp>
      <p:grpSp>
        <p:nvGrpSpPr>
          <p:cNvPr id="6" name="Group 5" descr="Percent of participants who report having a regular dentist. About 75% of participants have a regular dentist." title="Percent of participants who report having a regular dentist."/>
          <p:cNvGrpSpPr/>
          <p:nvPr/>
        </p:nvGrpSpPr>
        <p:grpSpPr>
          <a:xfrm>
            <a:off x="686093" y="2109940"/>
            <a:ext cx="8350898" cy="2077438"/>
            <a:chOff x="686093" y="2109940"/>
            <a:chExt cx="8350898" cy="2077438"/>
          </a:xfrm>
        </p:grpSpPr>
        <p:graphicFrame>
          <p:nvGraphicFramePr>
            <p:cNvPr id="7" name="Content Placeholder 9" descr="Percent of participants who report having a regular dentist. The chart shows that 74% of participants have a regular dentist and 26% do not. " title="Percent of participants who report having a regular dentist"/>
            <p:cNvGraphicFramePr>
              <a:graphicFrameLocks/>
            </p:cNvGraphicFramePr>
            <p:nvPr>
              <p:extLst>
                <p:ext uri="{D42A27DB-BD31-4B8C-83A1-F6EECF244321}">
                  <p14:modId xmlns:p14="http://schemas.microsoft.com/office/powerpoint/2010/main" val="2421328520"/>
                </p:ext>
              </p:extLst>
            </p:nvPr>
          </p:nvGraphicFramePr>
          <p:xfrm>
            <a:off x="1714785" y="2109940"/>
            <a:ext cx="7216564" cy="20774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718706" y="2262340"/>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Have a Regular Dentist</a:t>
              </a:r>
            </a:p>
          </p:txBody>
        </p:sp>
        <p:sp>
          <p:nvSpPr>
            <p:cNvPr id="9" name="TextBox 8"/>
            <p:cNvSpPr txBox="1"/>
            <p:nvPr/>
          </p:nvSpPr>
          <p:spPr>
            <a:xfrm>
              <a:off x="6680339" y="2264080"/>
              <a:ext cx="235665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Do not</a:t>
              </a:r>
            </a:p>
          </p:txBody>
        </p:sp>
        <p:sp>
          <p:nvSpPr>
            <p:cNvPr id="10" name="Rounded Rectangle 9" descr="Percent of participants who report having a regular dentist. The chart shows that 74% of participants have a regular dentist and 26% do not. " title="Percent of participants who report having a regular dentist."/>
            <p:cNvSpPr/>
            <p:nvPr/>
          </p:nvSpPr>
          <p:spPr>
            <a:xfrm>
              <a:off x="686093" y="2687102"/>
              <a:ext cx="1040663" cy="333731"/>
            </a:xfrm>
            <a:prstGeom prst="roundRect">
              <a:avLst/>
            </a:prstGeom>
            <a:solidFill>
              <a:schemeClr val="accent3">
                <a:lumMod val="50000"/>
              </a:schemeClr>
            </a:solidFill>
            <a:ln/>
          </p:spPr>
          <p:style>
            <a:lnRef idx="0">
              <a:schemeClr val="accent5"/>
            </a:lnRef>
            <a:fillRef idx="3">
              <a:schemeClr val="accent5"/>
            </a:fillRef>
            <a:effectRef idx="3">
              <a:schemeClr val="accent5"/>
            </a:effectRef>
            <a:fontRef idx="minor">
              <a:schemeClr val="lt1"/>
            </a:fontRef>
          </p:style>
          <p:txBody>
            <a:bodyPr lIns="45720" rIns="45720" rtlCol="0" anchor="ctr"/>
            <a:lstStyle/>
            <a:p>
              <a:pPr algn="ctr">
                <a:spcBef>
                  <a:spcPts val="400"/>
                </a:spcBef>
              </a:pP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Total</a:t>
              </a:r>
              <a:endPar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136588" y="6217592"/>
            <a:ext cx="1822678"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p>
        </p:txBody>
      </p:sp>
      <p:sp>
        <p:nvSpPr>
          <p:cNvPr id="4" name="Slide Number Placeholder 3"/>
          <p:cNvSpPr>
            <a:spLocks noGrp="1"/>
          </p:cNvSpPr>
          <p:nvPr>
            <p:ph type="sldNum" sz="quarter" idx="4"/>
          </p:nvPr>
        </p:nvSpPr>
        <p:spPr/>
        <p:txBody>
          <a:bodyPr/>
          <a:lstStyle/>
          <a:p>
            <a:fld id="{394606BD-0334-E646-A4C0-36CF658FFFDB}" type="slidenum">
              <a:rPr lang="en-US" smtClean="0"/>
              <a:pPr/>
              <a:t>10</a:t>
            </a:fld>
            <a:endParaRPr lang="en-US" dirty="0"/>
          </a:p>
        </p:txBody>
      </p:sp>
    </p:spTree>
    <p:extLst>
      <p:ext uri="{BB962C8B-B14F-4D97-AF65-F5344CB8AC3E}">
        <p14:creationId xmlns:p14="http://schemas.microsoft.com/office/powerpoint/2010/main" val="16132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425467"/>
            <a:ext cx="6969847" cy="706434"/>
          </a:xfrm>
        </p:spPr>
        <p:txBody>
          <a:bodyPr/>
          <a:lstStyle/>
          <a:p>
            <a:r>
              <a:rPr lang="en-US" sz="2000" dirty="0"/>
              <a:t>Significantly more respondents from Western NY and the Finger Lakes reported having a regular dentist compared with those from Utica/Rome/North Country.</a:t>
            </a:r>
          </a:p>
        </p:txBody>
      </p:sp>
      <p:graphicFrame>
        <p:nvGraphicFramePr>
          <p:cNvPr id="6" name="Content Placeholder 4" descr="Percent of participants who report having a regular dentist, by region. The chart shows that significantly more participants from Western New York and the Finger Lakes reported having a regular dentist compared with those from the Utica/Rome/North Country region." title="Percent of participants who report having a regular dentist, by region. "/>
          <p:cNvGraphicFramePr>
            <a:graphicFrameLocks noGrp="1"/>
          </p:cNvGraphicFramePr>
          <p:nvPr>
            <p:ph idx="1"/>
            <p:extLst>
              <p:ext uri="{D42A27DB-BD31-4B8C-83A1-F6EECF244321}">
                <p14:modId xmlns:p14="http://schemas.microsoft.com/office/powerpoint/2010/main" val="2659793730"/>
              </p:ext>
            </p:extLst>
          </p:nvPr>
        </p:nvGraphicFramePr>
        <p:xfrm>
          <a:off x="379412" y="1327018"/>
          <a:ext cx="8404225"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11</a:t>
            </a:fld>
            <a:endParaRPr lang="en-US" dirty="0"/>
          </a:p>
        </p:txBody>
      </p:sp>
    </p:spTree>
    <p:extLst>
      <p:ext uri="{BB962C8B-B14F-4D97-AF65-F5344CB8AC3E}">
        <p14:creationId xmlns:p14="http://schemas.microsoft.com/office/powerpoint/2010/main" val="124126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903859" cy="706434"/>
          </a:xfrm>
        </p:spPr>
        <p:txBody>
          <a:bodyPr/>
          <a:lstStyle/>
          <a:p>
            <a:r>
              <a:rPr lang="en-US" sz="2400" dirty="0"/>
              <a:t>Among respondents with a regular dentist, most have a dentist that is within their network. </a:t>
            </a:r>
          </a:p>
        </p:txBody>
      </p:sp>
      <p:grpSp>
        <p:nvGrpSpPr>
          <p:cNvPr id="6" name="Group 5" descr="Percent of participants who have an in-network dentist. Among the 74 percent of participants who have a regular dentist, 68 percent have an in-network dental provider." title="Percent of participants who have an in-network dentist."/>
          <p:cNvGrpSpPr/>
          <p:nvPr/>
        </p:nvGrpSpPr>
        <p:grpSpPr>
          <a:xfrm>
            <a:off x="563733" y="1699226"/>
            <a:ext cx="8070507" cy="3506848"/>
            <a:chOff x="563733" y="1699226"/>
            <a:chExt cx="8070507" cy="3506848"/>
          </a:xfrm>
        </p:grpSpPr>
        <p:graphicFrame>
          <p:nvGraphicFramePr>
            <p:cNvPr id="7" name="Content Placeholder 9" descr="Percent of participants who have an in-network dentist. Among the 74 percent of participants who have a regular dentist, 68 percent have an in-network dental provider." title="Percent of participants who have an in-network dentist."/>
            <p:cNvGraphicFramePr>
              <a:graphicFrameLocks/>
            </p:cNvGraphicFramePr>
            <p:nvPr>
              <p:extLst>
                <p:ext uri="{D42A27DB-BD31-4B8C-83A1-F6EECF244321}">
                  <p14:modId xmlns:p14="http://schemas.microsoft.com/office/powerpoint/2010/main" val="1875887131"/>
                </p:ext>
              </p:extLst>
            </p:nvPr>
          </p:nvGraphicFramePr>
          <p:xfrm>
            <a:off x="881661" y="1699226"/>
            <a:ext cx="7216564" cy="20774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761882" y="1851626"/>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Have a Regular Dentist</a:t>
              </a:r>
            </a:p>
          </p:txBody>
        </p:sp>
        <p:sp>
          <p:nvSpPr>
            <p:cNvPr id="9" name="TextBox 8"/>
            <p:cNvSpPr txBox="1"/>
            <p:nvPr/>
          </p:nvSpPr>
          <p:spPr>
            <a:xfrm>
              <a:off x="5893965" y="1851626"/>
              <a:ext cx="235665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Do not</a:t>
              </a:r>
            </a:p>
          </p:txBody>
        </p:sp>
        <p:sp>
          <p:nvSpPr>
            <p:cNvPr id="10" name="Rounded Rectangular Callout 9"/>
            <p:cNvSpPr/>
            <p:nvPr/>
          </p:nvSpPr>
          <p:spPr>
            <a:xfrm>
              <a:off x="563733" y="3128636"/>
              <a:ext cx="8070507" cy="1491155"/>
            </a:xfrm>
            <a:prstGeom prst="wedgeRoundRectCallout">
              <a:avLst>
                <a:gd name="adj1" fmla="val -13639"/>
                <a:gd name="adj2" fmla="val -63965"/>
                <a:gd name="adj3" fmla="val 16667"/>
              </a:avLst>
            </a:prstGeom>
            <a:solidFill>
              <a:schemeClr val="accent5">
                <a:lumMod val="20000"/>
                <a:lumOff val="80000"/>
              </a:schemeClr>
            </a:solidFill>
            <a:ln>
              <a:noFill/>
            </a:ln>
            <a:effectLst>
              <a:outerShdw blurRad="50800" dist="381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err="1" smtClean="0">
                <a:solidFill>
                  <a:schemeClr val="accent2"/>
                </a:solidFill>
                <a:latin typeface="Tahoma"/>
              </a:endParaRPr>
            </a:p>
          </p:txBody>
        </p:sp>
        <p:graphicFrame>
          <p:nvGraphicFramePr>
            <p:cNvPr id="11" name="Content Placeholder 9" descr="Percent of participants who have an in-network dentist. Among the 74 percent of participants who have a regular dentist, 68 percent have an in-network dental provider." title="Percent of participants who have an in-network dental provider."/>
            <p:cNvGraphicFramePr>
              <a:graphicFrameLocks/>
            </p:cNvGraphicFramePr>
            <p:nvPr>
              <p:extLst>
                <p:ext uri="{D42A27DB-BD31-4B8C-83A1-F6EECF244321}">
                  <p14:modId xmlns:p14="http://schemas.microsoft.com/office/powerpoint/2010/main" val="1757802085"/>
                </p:ext>
              </p:extLst>
            </p:nvPr>
          </p:nvGraphicFramePr>
          <p:xfrm>
            <a:off x="881661" y="3128636"/>
            <a:ext cx="7216564" cy="20774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761890" y="3281036"/>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In Network</a:t>
              </a:r>
            </a:p>
          </p:txBody>
        </p:sp>
        <p:sp>
          <p:nvSpPr>
            <p:cNvPr id="13" name="TextBox 12"/>
            <p:cNvSpPr txBox="1"/>
            <p:nvPr/>
          </p:nvSpPr>
          <p:spPr>
            <a:xfrm>
              <a:off x="5216035" y="3281036"/>
              <a:ext cx="235665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Not in Network</a:t>
              </a:r>
            </a:p>
          </p:txBody>
        </p:sp>
        <p:sp>
          <p:nvSpPr>
            <p:cNvPr id="14" name="TextBox 13"/>
            <p:cNvSpPr txBox="1"/>
            <p:nvPr/>
          </p:nvSpPr>
          <p:spPr>
            <a:xfrm>
              <a:off x="7031713" y="4085079"/>
              <a:ext cx="974554" cy="261610"/>
            </a:xfrm>
            <a:prstGeom prst="rect">
              <a:avLst/>
            </a:prstGeom>
            <a:noFill/>
          </p:spPr>
          <p:txBody>
            <a:bodyPr wrap="square" rtlCol="0">
              <a:spAutoFit/>
            </a:bodyPr>
            <a:lstStyle/>
            <a:p>
              <a:pPr algn="ctr">
                <a:spcBef>
                  <a:spcPts val="600"/>
                </a:spcBef>
                <a:buClr>
                  <a:srgbClr val="073F5E"/>
                </a:buClr>
              </a:pPr>
              <a:r>
                <a:rPr lang="en-US" sz="1100" i="1" dirty="0" smtClean="0">
                  <a:cs typeface="Tahoma"/>
                </a:rPr>
                <a:t>Don’t know</a:t>
              </a:r>
            </a:p>
          </p:txBody>
        </p:sp>
      </p:grpSp>
      <p:sp>
        <p:nvSpPr>
          <p:cNvPr id="15" name="Rectangle 14"/>
          <p:cNvSpPr/>
          <p:nvPr/>
        </p:nvSpPr>
        <p:spPr>
          <a:xfrm>
            <a:off x="136588" y="6217592"/>
            <a:ext cx="3637662"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(n=1,492; only respondents who have a regular dentist)</a:t>
            </a:r>
          </a:p>
        </p:txBody>
      </p:sp>
      <p:sp>
        <p:nvSpPr>
          <p:cNvPr id="4" name="Slide Number Placeholder 3"/>
          <p:cNvSpPr>
            <a:spLocks noGrp="1"/>
          </p:cNvSpPr>
          <p:nvPr>
            <p:ph type="sldNum" sz="quarter" idx="4"/>
          </p:nvPr>
        </p:nvSpPr>
        <p:spPr/>
        <p:txBody>
          <a:bodyPr/>
          <a:lstStyle/>
          <a:p>
            <a:fld id="{394606BD-0334-E646-A4C0-36CF658FFFDB}" type="slidenum">
              <a:rPr lang="en-US" smtClean="0"/>
              <a:pPr/>
              <a:t>12</a:t>
            </a:fld>
            <a:endParaRPr lang="en-US" dirty="0"/>
          </a:p>
        </p:txBody>
      </p:sp>
    </p:spTree>
    <p:extLst>
      <p:ext uri="{BB962C8B-B14F-4D97-AF65-F5344CB8AC3E}">
        <p14:creationId xmlns:p14="http://schemas.microsoft.com/office/powerpoint/2010/main" val="14699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923725" cy="706434"/>
          </a:xfrm>
        </p:spPr>
        <p:txBody>
          <a:bodyPr/>
          <a:lstStyle/>
          <a:p>
            <a:r>
              <a:rPr lang="en-US" sz="2400" dirty="0"/>
              <a:t>Among those with a regular dentist, about 9 out of 10 respondents receive reminder notices for cleanings and appointments.</a:t>
            </a:r>
          </a:p>
        </p:txBody>
      </p:sp>
      <p:grpSp>
        <p:nvGrpSpPr>
          <p:cNvPr id="6" name="Group 5" descr="Percent of participants who receive reminder notices for cleanings and appointments. Among the 74 percent of participants with a regular dentist, 68 percent have an in-network dentist. Among participants with a regular dentist, 88 percent receive reminder notices for cleanings and appointments." title="Percent of participants who receive reminder notices for cleanings and appointments. "/>
          <p:cNvGrpSpPr/>
          <p:nvPr/>
        </p:nvGrpSpPr>
        <p:grpSpPr>
          <a:xfrm>
            <a:off x="411341" y="1308535"/>
            <a:ext cx="8070507" cy="4986892"/>
            <a:chOff x="411341" y="1308535"/>
            <a:chExt cx="8070507" cy="4986892"/>
          </a:xfrm>
        </p:grpSpPr>
        <p:sp>
          <p:nvSpPr>
            <p:cNvPr id="7" name="TextBox 6"/>
            <p:cNvSpPr txBox="1"/>
            <p:nvPr/>
          </p:nvSpPr>
          <p:spPr>
            <a:xfrm>
              <a:off x="2606274" y="1460935"/>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Have a Regular Dentist</a:t>
              </a:r>
            </a:p>
          </p:txBody>
        </p:sp>
        <p:sp>
          <p:nvSpPr>
            <p:cNvPr id="8" name="TextBox 7"/>
            <p:cNvSpPr txBox="1"/>
            <p:nvPr/>
          </p:nvSpPr>
          <p:spPr>
            <a:xfrm>
              <a:off x="5741573" y="1460935"/>
              <a:ext cx="235665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Do not</a:t>
              </a:r>
            </a:p>
          </p:txBody>
        </p:sp>
        <p:graphicFrame>
          <p:nvGraphicFramePr>
            <p:cNvPr id="9" name="Content Placeholder 9" descr="Percent of participants who receive reminder notices for cleanings and appointments. Among the 74 percent of participants with a regular dentist, 68 percent have an in-network dentist. Among participants with a regular dentist, 88 percent receive reminder notices for cleanings and appointments." title="Percent of participants who receive reminder notices for cleanings and appointments. "/>
            <p:cNvGraphicFramePr>
              <a:graphicFrameLocks/>
            </p:cNvGraphicFramePr>
            <p:nvPr>
              <p:extLst>
                <p:ext uri="{D42A27DB-BD31-4B8C-83A1-F6EECF244321}">
                  <p14:modId xmlns:p14="http://schemas.microsoft.com/office/powerpoint/2010/main" val="3577147492"/>
                </p:ext>
              </p:extLst>
            </p:nvPr>
          </p:nvGraphicFramePr>
          <p:xfrm>
            <a:off x="729269" y="1308535"/>
            <a:ext cx="7216564" cy="2077438"/>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ular Callout 9"/>
            <p:cNvSpPr/>
            <p:nvPr/>
          </p:nvSpPr>
          <p:spPr>
            <a:xfrm>
              <a:off x="411341" y="2737945"/>
              <a:ext cx="8070507" cy="2779986"/>
            </a:xfrm>
            <a:prstGeom prst="wedgeRoundRectCallout">
              <a:avLst>
                <a:gd name="adj1" fmla="val -13639"/>
                <a:gd name="adj2" fmla="val -63965"/>
                <a:gd name="adj3" fmla="val 16667"/>
              </a:avLst>
            </a:prstGeom>
            <a:solidFill>
              <a:schemeClr val="accent5">
                <a:lumMod val="20000"/>
                <a:lumOff val="80000"/>
              </a:schemeClr>
            </a:solidFill>
            <a:ln>
              <a:noFill/>
            </a:ln>
            <a:effectLst>
              <a:outerShdw blurRad="50800" dist="381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err="1" smtClean="0">
                <a:solidFill>
                  <a:schemeClr val="accent2"/>
                </a:solidFill>
                <a:latin typeface="Tahoma"/>
              </a:endParaRPr>
            </a:p>
          </p:txBody>
        </p:sp>
        <p:sp>
          <p:nvSpPr>
            <p:cNvPr id="11" name="TextBox 10"/>
            <p:cNvSpPr txBox="1"/>
            <p:nvPr/>
          </p:nvSpPr>
          <p:spPr>
            <a:xfrm>
              <a:off x="2609498" y="2890345"/>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In Network</a:t>
              </a:r>
            </a:p>
          </p:txBody>
        </p:sp>
        <p:sp>
          <p:nvSpPr>
            <p:cNvPr id="12" name="TextBox 11"/>
            <p:cNvSpPr txBox="1"/>
            <p:nvPr/>
          </p:nvSpPr>
          <p:spPr>
            <a:xfrm>
              <a:off x="5063643" y="2890345"/>
              <a:ext cx="235665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Not in Network</a:t>
              </a:r>
            </a:p>
          </p:txBody>
        </p:sp>
        <p:graphicFrame>
          <p:nvGraphicFramePr>
            <p:cNvPr id="13" name="Content Placeholder 9" descr="Percent of participants who receive reminder notices for cleanings and appointments. Among the 74 percent of participants with a regular dentist, 68 percent have an in-network dentist. Among participants with a regular dentist, 88 percent receive reminder notices for cleanings and appointments." title="Percent of participants who receive reminder notices for cleanings and appointments."/>
            <p:cNvGraphicFramePr>
              <a:graphicFrameLocks/>
            </p:cNvGraphicFramePr>
            <p:nvPr>
              <p:extLst>
                <p:ext uri="{D42A27DB-BD31-4B8C-83A1-F6EECF244321}">
                  <p14:modId xmlns:p14="http://schemas.microsoft.com/office/powerpoint/2010/main" val="1574747421"/>
                </p:ext>
              </p:extLst>
            </p:nvPr>
          </p:nvGraphicFramePr>
          <p:xfrm>
            <a:off x="729269" y="2737945"/>
            <a:ext cx="7216564" cy="20774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879321" y="3694388"/>
              <a:ext cx="974554" cy="261610"/>
            </a:xfrm>
            <a:prstGeom prst="rect">
              <a:avLst/>
            </a:prstGeom>
            <a:noFill/>
          </p:spPr>
          <p:txBody>
            <a:bodyPr wrap="square" rtlCol="0">
              <a:spAutoFit/>
            </a:bodyPr>
            <a:lstStyle/>
            <a:p>
              <a:pPr algn="ctr">
                <a:spcBef>
                  <a:spcPts val="600"/>
                </a:spcBef>
                <a:buClr>
                  <a:srgbClr val="073F5E"/>
                </a:buClr>
              </a:pPr>
              <a:r>
                <a:rPr lang="en-US" sz="1100" i="1" dirty="0" smtClean="0">
                  <a:cs typeface="Tahoma"/>
                </a:rPr>
                <a:t>Don’t know</a:t>
              </a:r>
            </a:p>
          </p:txBody>
        </p:sp>
        <p:sp>
          <p:nvSpPr>
            <p:cNvPr id="15" name="TextBox 14"/>
            <p:cNvSpPr txBox="1"/>
            <p:nvPr/>
          </p:nvSpPr>
          <p:spPr>
            <a:xfrm>
              <a:off x="1314519" y="4319751"/>
              <a:ext cx="5051692" cy="338554"/>
            </a:xfrm>
            <a:prstGeom prst="rect">
              <a:avLst/>
            </a:prstGeom>
            <a:noFill/>
          </p:spPr>
          <p:txBody>
            <a:bodyPr wrap="square" rtlCol="0">
              <a:spAutoFit/>
            </a:bodyPr>
            <a:lstStyle/>
            <a:p>
              <a:pPr>
                <a:spcBef>
                  <a:spcPts val="600"/>
                </a:spcBef>
                <a:buClr>
                  <a:srgbClr val="073F5E"/>
                </a:buClr>
              </a:pPr>
              <a:r>
                <a:rPr lang="en-US" sz="1600" b="1" dirty="0" smtClean="0">
                  <a:cs typeface="Tahoma"/>
                </a:rPr>
                <a:t>Receive Reminder Notices re: cleanings &amp; appointments</a:t>
              </a:r>
            </a:p>
          </p:txBody>
        </p:sp>
        <p:sp>
          <p:nvSpPr>
            <p:cNvPr id="16" name="TextBox 15"/>
            <p:cNvSpPr txBox="1"/>
            <p:nvPr/>
          </p:nvSpPr>
          <p:spPr>
            <a:xfrm>
              <a:off x="6922070" y="4319751"/>
              <a:ext cx="825992" cy="338554"/>
            </a:xfrm>
            <a:prstGeom prst="rect">
              <a:avLst/>
            </a:prstGeom>
            <a:noFill/>
          </p:spPr>
          <p:txBody>
            <a:bodyPr wrap="square" rtlCol="0">
              <a:spAutoFit/>
            </a:bodyPr>
            <a:lstStyle/>
            <a:p>
              <a:pPr algn="ctr">
                <a:spcBef>
                  <a:spcPts val="600"/>
                </a:spcBef>
                <a:buClr>
                  <a:srgbClr val="073F5E"/>
                </a:buClr>
              </a:pPr>
              <a:r>
                <a:rPr lang="en-US" sz="1600" b="1" dirty="0" smtClean="0">
                  <a:cs typeface="Tahoma"/>
                </a:rPr>
                <a:t>Do not</a:t>
              </a:r>
            </a:p>
          </p:txBody>
        </p:sp>
        <p:graphicFrame>
          <p:nvGraphicFramePr>
            <p:cNvPr id="17" name="Content Placeholder 9" descr="Percent of participants who receive a reminder notice about cleanings and appointments. The chart shows that 88% of participants receive reminder notices for cleanings and appointments from their dentist." title="Percent of participants who receive a reminder notice about cleanings and appointments."/>
            <p:cNvGraphicFramePr>
              <a:graphicFrameLocks/>
            </p:cNvGraphicFramePr>
            <p:nvPr>
              <p:extLst>
                <p:ext uri="{D42A27DB-BD31-4B8C-83A1-F6EECF244321}">
                  <p14:modId xmlns:p14="http://schemas.microsoft.com/office/powerpoint/2010/main" val="2185553955"/>
                </p:ext>
              </p:extLst>
            </p:nvPr>
          </p:nvGraphicFramePr>
          <p:xfrm>
            <a:off x="729269" y="4217989"/>
            <a:ext cx="7216564" cy="2077438"/>
          </p:xfrm>
          <a:graphic>
            <a:graphicData uri="http://schemas.openxmlformats.org/drawingml/2006/chart">
              <c:chart xmlns:c="http://schemas.openxmlformats.org/drawingml/2006/chart" xmlns:r="http://schemas.openxmlformats.org/officeDocument/2006/relationships" r:id="rId4"/>
            </a:graphicData>
          </a:graphic>
        </p:graphicFrame>
      </p:grpSp>
      <p:sp>
        <p:nvSpPr>
          <p:cNvPr id="33" name="Rounded Rectangular Callout 32" descr="Whether dentist is in network does not impact likelihood of receiving reminders.&#10;" title="Whether dentist is in network does not impact likelihood of receiving reminders"/>
          <p:cNvSpPr/>
          <p:nvPr/>
        </p:nvSpPr>
        <p:spPr>
          <a:xfrm>
            <a:off x="4966149" y="5567410"/>
            <a:ext cx="3102943" cy="528590"/>
          </a:xfrm>
          <a:prstGeom prst="wedgeRoundRectCallout">
            <a:avLst>
              <a:gd name="adj1" fmla="val -14195"/>
              <a:gd name="adj2" fmla="val -153356"/>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chemeClr val="accent2"/>
                </a:solidFill>
                <a:latin typeface="Tahoma"/>
              </a:rPr>
              <a:t>Whether dentist is in network does not impact likelihood of receiving reminders</a:t>
            </a:r>
          </a:p>
        </p:txBody>
      </p:sp>
      <p:sp>
        <p:nvSpPr>
          <p:cNvPr id="34" name="TextBox 33"/>
          <p:cNvSpPr txBox="1"/>
          <p:nvPr/>
        </p:nvSpPr>
        <p:spPr>
          <a:xfrm>
            <a:off x="859029" y="5660014"/>
            <a:ext cx="3587565" cy="584775"/>
          </a:xfrm>
          <a:prstGeom prst="rect">
            <a:avLst/>
          </a:prstGeom>
          <a:noFill/>
        </p:spPr>
        <p:txBody>
          <a:bodyPr wrap="square" rtlCol="0">
            <a:spAutoFit/>
          </a:bodyPr>
          <a:lstStyle/>
          <a:p>
            <a:pPr>
              <a:spcBef>
                <a:spcPts val="600"/>
              </a:spcBef>
              <a:buClr>
                <a:srgbClr val="073F5E"/>
              </a:buClr>
            </a:pPr>
            <a:r>
              <a:rPr lang="en-US" sz="1600" b="1" dirty="0" smtClean="0">
                <a:cs typeface="Tahoma"/>
              </a:rPr>
              <a:t>There are no significant regional differences in reminder notices</a:t>
            </a:r>
          </a:p>
        </p:txBody>
      </p:sp>
      <p:sp>
        <p:nvSpPr>
          <p:cNvPr id="18" name="Rectangle 17"/>
          <p:cNvSpPr/>
          <p:nvPr/>
        </p:nvSpPr>
        <p:spPr>
          <a:xfrm>
            <a:off x="136588" y="6281092"/>
            <a:ext cx="3637662"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(n=1,492; only respondents who have a regular dentist)</a:t>
            </a:r>
          </a:p>
        </p:txBody>
      </p:sp>
      <p:sp>
        <p:nvSpPr>
          <p:cNvPr id="4" name="Slide Number Placeholder 3"/>
          <p:cNvSpPr>
            <a:spLocks noGrp="1"/>
          </p:cNvSpPr>
          <p:nvPr>
            <p:ph type="sldNum" sz="quarter" idx="4"/>
          </p:nvPr>
        </p:nvSpPr>
        <p:spPr/>
        <p:txBody>
          <a:bodyPr/>
          <a:lstStyle/>
          <a:p>
            <a:fld id="{394606BD-0334-E646-A4C0-36CF658FFFDB}" type="slidenum">
              <a:rPr lang="en-US" smtClean="0"/>
              <a:pPr/>
              <a:t>13</a:t>
            </a:fld>
            <a:endParaRPr lang="en-US" dirty="0"/>
          </a:p>
        </p:txBody>
      </p:sp>
    </p:spTree>
    <p:extLst>
      <p:ext uri="{BB962C8B-B14F-4D97-AF65-F5344CB8AC3E}">
        <p14:creationId xmlns:p14="http://schemas.microsoft.com/office/powerpoint/2010/main" val="400730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960420" cy="706434"/>
          </a:xfrm>
        </p:spPr>
        <p:txBody>
          <a:bodyPr/>
          <a:lstStyle/>
          <a:p>
            <a:r>
              <a:rPr lang="en-US" sz="2400" dirty="0"/>
              <a:t>Seven out of ten people see a dentist at least once per year.</a:t>
            </a:r>
          </a:p>
        </p:txBody>
      </p:sp>
      <p:grpSp>
        <p:nvGrpSpPr>
          <p:cNvPr id="6" name="Group 5" descr="Time since last visit to a dentist or dental clinic. The chart shows that 70% of participants have seen a dentist at least once in the past year. " title="Time since last visit to a dentist or dental clinic. "/>
          <p:cNvGrpSpPr/>
          <p:nvPr/>
        </p:nvGrpSpPr>
        <p:grpSpPr>
          <a:xfrm>
            <a:off x="54598" y="1433015"/>
            <a:ext cx="8529843" cy="4121624"/>
            <a:chOff x="54598" y="1433015"/>
            <a:chExt cx="8529843" cy="4121624"/>
          </a:xfrm>
        </p:grpSpPr>
        <p:graphicFrame>
          <p:nvGraphicFramePr>
            <p:cNvPr id="7" name="Chart 6" descr="Time since last visit to a dentist or dental clinic. The chart shows that 70% of participants have seen a dentist at least once in the past year. " title="Time since last visit to a dentist or dental clinic"/>
            <p:cNvGraphicFramePr/>
            <p:nvPr>
              <p:extLst>
                <p:ext uri="{D42A27DB-BD31-4B8C-83A1-F6EECF244321}">
                  <p14:modId xmlns:p14="http://schemas.microsoft.com/office/powerpoint/2010/main" val="144322297"/>
                </p:ext>
              </p:extLst>
            </p:nvPr>
          </p:nvGraphicFramePr>
          <p:xfrm>
            <a:off x="686092" y="1433015"/>
            <a:ext cx="7898349"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37486" y="2267805"/>
              <a:ext cx="2347416"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Less than 6 months ago</a:t>
              </a:r>
            </a:p>
          </p:txBody>
        </p:sp>
        <p:sp>
          <p:nvSpPr>
            <p:cNvPr id="9" name="TextBox 8"/>
            <p:cNvSpPr txBox="1"/>
            <p:nvPr/>
          </p:nvSpPr>
          <p:spPr>
            <a:xfrm>
              <a:off x="54598" y="2818211"/>
              <a:ext cx="3630304"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6 months but less than 12 months ago</a:t>
              </a:r>
            </a:p>
          </p:txBody>
        </p:sp>
        <p:sp>
          <p:nvSpPr>
            <p:cNvPr id="10" name="TextBox 9"/>
            <p:cNvSpPr txBox="1"/>
            <p:nvPr/>
          </p:nvSpPr>
          <p:spPr>
            <a:xfrm>
              <a:off x="830357" y="3368617"/>
              <a:ext cx="2854545"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1 year but less than 2 years ago</a:t>
              </a:r>
            </a:p>
          </p:txBody>
        </p:sp>
        <p:sp>
          <p:nvSpPr>
            <p:cNvPr id="11" name="TextBox 10"/>
            <p:cNvSpPr txBox="1"/>
            <p:nvPr/>
          </p:nvSpPr>
          <p:spPr>
            <a:xfrm>
              <a:off x="830357" y="3919022"/>
              <a:ext cx="2854545"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2 years but less than 5 years ago</a:t>
              </a:r>
            </a:p>
          </p:txBody>
        </p:sp>
        <p:sp>
          <p:nvSpPr>
            <p:cNvPr id="12" name="Oval 11"/>
            <p:cNvSpPr/>
            <p:nvPr/>
          </p:nvSpPr>
          <p:spPr>
            <a:xfrm>
              <a:off x="3986324" y="2487756"/>
              <a:ext cx="762000" cy="4572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anose="020F0502020204030204" pitchFamily="34" charset="0"/>
                  <a:cs typeface="Calibri" panose="020F0502020204030204" pitchFamily="34" charset="0"/>
                </a:rPr>
                <a:t>70%</a:t>
              </a:r>
              <a:endParaRPr lang="en-US" sz="1600" b="1" dirty="0">
                <a:latin typeface="Calibri" panose="020F0502020204030204" pitchFamily="34" charset="0"/>
                <a:cs typeface="Calibri" panose="020F0502020204030204" pitchFamily="34" charset="0"/>
              </a:endParaRPr>
            </a:p>
          </p:txBody>
        </p:sp>
      </p:grpSp>
      <p:sp>
        <p:nvSpPr>
          <p:cNvPr id="13" name="Rectangle 12"/>
          <p:cNvSpPr/>
          <p:nvPr/>
        </p:nvSpPr>
        <p:spPr>
          <a:xfrm>
            <a:off x="136588" y="6217592"/>
            <a:ext cx="1822678"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p>
        </p:txBody>
      </p:sp>
      <p:sp>
        <p:nvSpPr>
          <p:cNvPr id="4" name="Slide Number Placeholder 3"/>
          <p:cNvSpPr>
            <a:spLocks noGrp="1"/>
          </p:cNvSpPr>
          <p:nvPr>
            <p:ph type="sldNum" sz="quarter" idx="4"/>
          </p:nvPr>
        </p:nvSpPr>
        <p:spPr/>
        <p:txBody>
          <a:bodyPr/>
          <a:lstStyle/>
          <a:p>
            <a:fld id="{394606BD-0334-E646-A4C0-36CF658FFFDB}" type="slidenum">
              <a:rPr lang="en-US" smtClean="0"/>
              <a:pPr/>
              <a:t>14</a:t>
            </a:fld>
            <a:endParaRPr lang="en-US" dirty="0"/>
          </a:p>
        </p:txBody>
      </p:sp>
    </p:spTree>
    <p:extLst>
      <p:ext uri="{BB962C8B-B14F-4D97-AF65-F5344CB8AC3E}">
        <p14:creationId xmlns:p14="http://schemas.microsoft.com/office/powerpoint/2010/main" val="180255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Regional variation in time since last dental visit.</a:t>
            </a:r>
            <a:endParaRPr lang="en-US" sz="2400" dirty="0"/>
          </a:p>
        </p:txBody>
      </p:sp>
      <p:graphicFrame>
        <p:nvGraphicFramePr>
          <p:cNvPr id="5" name="Content Placeholder 4" descr="Chart showing length of time since visiting a dentist, by region. The chart shows the percent of adults who did and did not visit a dentist within the past year. For adults who did not visit a dentist in the last year, the Southern Tier is the highest at 38%, followed by Utica/Rome/North Country at 34%, Western NY at 30%, Central NY at 29%, and finally Finger Lakes at 28%. " title="Chart showing length of time since visiting a dentist, by region."/>
          <p:cNvGraphicFramePr>
            <a:graphicFrameLocks noGrp="1"/>
          </p:cNvGraphicFramePr>
          <p:nvPr>
            <p:ph idx="1"/>
            <p:extLst>
              <p:ext uri="{D42A27DB-BD31-4B8C-83A1-F6EECF244321}">
                <p14:modId xmlns:p14="http://schemas.microsoft.com/office/powerpoint/2010/main" val="3276002764"/>
              </p:ext>
            </p:extLst>
          </p:nvPr>
        </p:nvGraphicFramePr>
        <p:xfrm>
          <a:off x="280988" y="1231900"/>
          <a:ext cx="8580437"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15</a:t>
            </a:fld>
            <a:endParaRPr lang="en-US" dirty="0"/>
          </a:p>
        </p:txBody>
      </p:sp>
    </p:spTree>
    <p:extLst>
      <p:ext uri="{BB962C8B-B14F-4D97-AF65-F5344CB8AC3E}">
        <p14:creationId xmlns:p14="http://schemas.microsoft.com/office/powerpoint/2010/main" val="222007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903859" cy="706434"/>
          </a:xfrm>
        </p:spPr>
        <p:txBody>
          <a:bodyPr/>
          <a:lstStyle/>
          <a:p>
            <a:r>
              <a:rPr lang="en-US" sz="2400" dirty="0"/>
              <a:t>The top three reasons for not visiting a dentist were not having a tooth problem, not being able to afford care and fear.</a:t>
            </a:r>
          </a:p>
        </p:txBody>
      </p:sp>
      <p:grpSp>
        <p:nvGrpSpPr>
          <p:cNvPr id="6" name="Group 5" descr="Time since last visit to a dentist or dental clinic. The chart shows that 70% of participants have seen a dentist at least once in the past year. " title="Time since last visit to a dentist or dental clinic. "/>
          <p:cNvGrpSpPr/>
          <p:nvPr/>
        </p:nvGrpSpPr>
        <p:grpSpPr>
          <a:xfrm>
            <a:off x="54598" y="1433015"/>
            <a:ext cx="8529843" cy="4121624"/>
            <a:chOff x="54598" y="1433015"/>
            <a:chExt cx="8529843" cy="4121624"/>
          </a:xfrm>
        </p:grpSpPr>
        <p:graphicFrame>
          <p:nvGraphicFramePr>
            <p:cNvPr id="7" name="Chart 6" descr="Time since last visit to the dentist or dental clinic. The chart shows that 55% of participants have visited a dentist within the last 6 months and 15% have visited the dentist within the last year (more than 6 months but less than 12 months ago)." title="Time since last visit to the dentist or dental clinic."/>
            <p:cNvGraphicFramePr/>
            <p:nvPr>
              <p:extLst>
                <p:ext uri="{D42A27DB-BD31-4B8C-83A1-F6EECF244321}">
                  <p14:modId xmlns:p14="http://schemas.microsoft.com/office/powerpoint/2010/main" val="4593703"/>
                </p:ext>
              </p:extLst>
            </p:nvPr>
          </p:nvGraphicFramePr>
          <p:xfrm>
            <a:off x="686092" y="1433015"/>
            <a:ext cx="7898349"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37486" y="2267805"/>
              <a:ext cx="2347416"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Less than 6 months ago</a:t>
              </a:r>
            </a:p>
          </p:txBody>
        </p:sp>
        <p:sp>
          <p:nvSpPr>
            <p:cNvPr id="9" name="TextBox 8"/>
            <p:cNvSpPr txBox="1"/>
            <p:nvPr/>
          </p:nvSpPr>
          <p:spPr>
            <a:xfrm>
              <a:off x="54598" y="2818211"/>
              <a:ext cx="3630304"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6 months but less than 12 months ago</a:t>
              </a:r>
            </a:p>
          </p:txBody>
        </p:sp>
        <p:sp>
          <p:nvSpPr>
            <p:cNvPr id="10" name="TextBox 9"/>
            <p:cNvSpPr txBox="1"/>
            <p:nvPr/>
          </p:nvSpPr>
          <p:spPr>
            <a:xfrm>
              <a:off x="830357" y="3368617"/>
              <a:ext cx="2854545"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1 year but less than 2 years ago</a:t>
              </a:r>
            </a:p>
          </p:txBody>
        </p:sp>
        <p:sp>
          <p:nvSpPr>
            <p:cNvPr id="11" name="TextBox 10"/>
            <p:cNvSpPr txBox="1"/>
            <p:nvPr/>
          </p:nvSpPr>
          <p:spPr>
            <a:xfrm>
              <a:off x="830357" y="3919022"/>
              <a:ext cx="2854545" cy="338554"/>
            </a:xfrm>
            <a:prstGeom prst="rect">
              <a:avLst/>
            </a:prstGeom>
            <a:solidFill>
              <a:schemeClr val="bg1"/>
            </a:solidFill>
          </p:spPr>
          <p:txBody>
            <a:bodyPr wrap="square" rtlCol="0">
              <a:spAutoFit/>
            </a:bodyPr>
            <a:lstStyle/>
            <a:p>
              <a:pPr algn="r">
                <a:buClr>
                  <a:srgbClr val="073F5E"/>
                </a:buClr>
              </a:pPr>
              <a:r>
                <a:rPr lang="en-US" sz="1600" dirty="0" smtClean="0">
                  <a:cs typeface="Tahoma"/>
                </a:rPr>
                <a:t>2 years but less than 5 years ago</a:t>
              </a:r>
            </a:p>
          </p:txBody>
        </p:sp>
        <p:sp>
          <p:nvSpPr>
            <p:cNvPr id="12" name="Right Brace 11"/>
            <p:cNvSpPr/>
            <p:nvPr/>
          </p:nvSpPr>
          <p:spPr>
            <a:xfrm>
              <a:off x="5268037" y="2756487"/>
              <a:ext cx="368490" cy="27162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Oval 12"/>
            <p:cNvSpPr/>
            <p:nvPr/>
          </p:nvSpPr>
          <p:spPr>
            <a:xfrm>
              <a:off x="3986324" y="2487756"/>
              <a:ext cx="762000" cy="4572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anose="020F0502020204030204" pitchFamily="34" charset="0"/>
                  <a:cs typeface="Calibri" panose="020F0502020204030204" pitchFamily="34" charset="0"/>
                </a:rPr>
                <a:t>70%</a:t>
              </a:r>
              <a:endParaRPr lang="en-US" sz="1600" b="1" dirty="0">
                <a:latin typeface="Calibri" panose="020F0502020204030204" pitchFamily="34" charset="0"/>
                <a:cs typeface="Calibri" panose="020F0502020204030204" pitchFamily="34" charset="0"/>
              </a:endParaRPr>
            </a:p>
          </p:txBody>
        </p:sp>
      </p:grpSp>
      <p:sp>
        <p:nvSpPr>
          <p:cNvPr id="14" name="Rounded Rectangular Callout 13" descr="Top three reasons for not seeing a dentist at least twice in the past year: 40% have not had a tooth or mouth problem in the past 6 months, 24% could not afford or have no insurance, 16% reported fear of dentist." title="Top three reasons for not seeing a dentist at least twice in the past year."/>
          <p:cNvSpPr/>
          <p:nvPr/>
        </p:nvSpPr>
        <p:spPr>
          <a:xfrm>
            <a:off x="5692947" y="3368617"/>
            <a:ext cx="3086964" cy="1724239"/>
          </a:xfrm>
          <a:prstGeom prst="wedgeRoundRectCallout">
            <a:avLst>
              <a:gd name="adj1" fmla="val -49766"/>
              <a:gd name="adj2" fmla="val -25472"/>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accent2"/>
                </a:solidFill>
                <a:latin typeface="Tahoma"/>
              </a:rPr>
              <a:t>Top three reasons for not seeing a dentist at least twice in past year:</a:t>
            </a:r>
          </a:p>
          <a:p>
            <a:endParaRPr lang="en-US" sz="1100" dirty="0" smtClean="0">
              <a:solidFill>
                <a:schemeClr val="accent2"/>
              </a:solidFill>
              <a:latin typeface="Tahoma"/>
            </a:endParaRPr>
          </a:p>
          <a:p>
            <a:pPr marL="177800" indent="-177800">
              <a:buFont typeface="Wingdings" panose="05000000000000000000" pitchFamily="2" charset="2"/>
              <a:buChar char="§"/>
            </a:pPr>
            <a:r>
              <a:rPr lang="en-US" sz="1100" dirty="0" smtClean="0">
                <a:solidFill>
                  <a:schemeClr val="accent2"/>
                </a:solidFill>
                <a:latin typeface="Tahoma"/>
              </a:rPr>
              <a:t>40% </a:t>
            </a:r>
            <a:r>
              <a:rPr lang="en-US" sz="1100" dirty="0">
                <a:solidFill>
                  <a:schemeClr val="accent2"/>
                </a:solidFill>
                <a:latin typeface="Tahoma"/>
              </a:rPr>
              <a:t>H</a:t>
            </a:r>
            <a:r>
              <a:rPr lang="en-US" sz="1100" dirty="0" smtClean="0">
                <a:solidFill>
                  <a:schemeClr val="accent2"/>
                </a:solidFill>
                <a:latin typeface="Tahoma"/>
              </a:rPr>
              <a:t>ave not had a tooth or mouth </a:t>
            </a:r>
          </a:p>
          <a:p>
            <a:pPr indent="519113">
              <a:spcAft>
                <a:spcPts val="1000"/>
              </a:spcAft>
            </a:pPr>
            <a:r>
              <a:rPr lang="en-US" sz="1100" dirty="0" smtClean="0">
                <a:solidFill>
                  <a:schemeClr val="accent2"/>
                </a:solidFill>
                <a:latin typeface="Tahoma"/>
              </a:rPr>
              <a:t>problem in past 6 months</a:t>
            </a:r>
          </a:p>
          <a:p>
            <a:pPr marL="171450" indent="-171450">
              <a:spcAft>
                <a:spcPts val="1000"/>
              </a:spcAft>
              <a:buFont typeface="Wingdings" panose="05000000000000000000" pitchFamily="2" charset="2"/>
              <a:buChar char="§"/>
            </a:pPr>
            <a:r>
              <a:rPr lang="en-US" sz="1100" dirty="0" smtClean="0">
                <a:solidFill>
                  <a:schemeClr val="accent2"/>
                </a:solidFill>
                <a:latin typeface="Tahoma"/>
              </a:rPr>
              <a:t>24% Could not afford / no insurance</a:t>
            </a:r>
          </a:p>
          <a:p>
            <a:pPr marL="171450" indent="-171450">
              <a:buFont typeface="Wingdings" panose="05000000000000000000" pitchFamily="2" charset="2"/>
              <a:buChar char="§"/>
            </a:pPr>
            <a:r>
              <a:rPr lang="en-US" sz="1100" dirty="0" smtClean="0">
                <a:solidFill>
                  <a:schemeClr val="accent2"/>
                </a:solidFill>
                <a:latin typeface="Tahoma"/>
              </a:rPr>
              <a:t>16% Fear</a:t>
            </a:r>
          </a:p>
          <a:p>
            <a:endParaRPr lang="en-US" sz="1100" dirty="0" smtClean="0">
              <a:solidFill>
                <a:schemeClr val="accent2"/>
              </a:solidFill>
              <a:latin typeface="Tahoma"/>
            </a:endParaRPr>
          </a:p>
        </p:txBody>
      </p:sp>
      <p:sp>
        <p:nvSpPr>
          <p:cNvPr id="15" name="Rectangle 14"/>
          <p:cNvSpPr/>
          <p:nvPr/>
        </p:nvSpPr>
        <p:spPr>
          <a:xfrm>
            <a:off x="136588" y="6141392"/>
            <a:ext cx="4366773" cy="461665"/>
          </a:xfrm>
          <a:prstGeom prst="rect">
            <a:avLst/>
          </a:prstGeom>
        </p:spPr>
        <p:txBody>
          <a:bodyPr wrap="none">
            <a:spAutoFit/>
          </a:bodyPr>
          <a:lstStyle/>
          <a:p>
            <a:pPr marL="404813" indent="-404813"/>
            <a:r>
              <a:rPr lang="en-US" sz="1200" dirty="0" smtClean="0">
                <a:solidFill>
                  <a:srgbClr val="000000"/>
                </a:solidFill>
                <a:latin typeface="Calibri" panose="020F0502020204030204" pitchFamily="34" charset="0"/>
              </a:rPr>
              <a:t>(n = 2,000; all respondents)</a:t>
            </a:r>
          </a:p>
          <a:p>
            <a:pPr marL="404813" indent="-404813"/>
            <a:r>
              <a:rPr lang="en-US" sz="1200" dirty="0" smtClean="0">
                <a:solidFill>
                  <a:srgbClr val="000000"/>
                </a:solidFill>
                <a:latin typeface="Calibri" panose="020F0502020204030204" pitchFamily="34" charset="0"/>
              </a:rPr>
              <a:t>(n=906</a:t>
            </a:r>
            <a:r>
              <a:rPr lang="en-US" sz="1200" dirty="0">
                <a:solidFill>
                  <a:srgbClr val="000000"/>
                </a:solidFill>
                <a:latin typeface="Calibri" panose="020F0502020204030204" pitchFamily="34" charset="0"/>
              </a:rPr>
              <a:t>; only respondents who not seen a dentist in past 6 months)</a:t>
            </a:r>
          </a:p>
        </p:txBody>
      </p:sp>
      <p:sp>
        <p:nvSpPr>
          <p:cNvPr id="4" name="Slide Number Placeholder 3"/>
          <p:cNvSpPr>
            <a:spLocks noGrp="1"/>
          </p:cNvSpPr>
          <p:nvPr>
            <p:ph type="sldNum" sz="quarter" idx="4"/>
          </p:nvPr>
        </p:nvSpPr>
        <p:spPr/>
        <p:txBody>
          <a:bodyPr/>
          <a:lstStyle/>
          <a:p>
            <a:fld id="{394606BD-0334-E646-A4C0-36CF658FFFDB}" type="slidenum">
              <a:rPr lang="en-US" smtClean="0"/>
              <a:pPr/>
              <a:t>16</a:t>
            </a:fld>
            <a:endParaRPr lang="en-US" dirty="0"/>
          </a:p>
        </p:txBody>
      </p:sp>
    </p:spTree>
    <p:extLst>
      <p:ext uri="{BB962C8B-B14F-4D97-AF65-F5344CB8AC3E}">
        <p14:creationId xmlns:p14="http://schemas.microsoft.com/office/powerpoint/2010/main" val="185589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922713" cy="706434"/>
          </a:xfrm>
        </p:spPr>
        <p:txBody>
          <a:bodyPr/>
          <a:lstStyle/>
          <a:p>
            <a:r>
              <a:rPr lang="en-US" sz="2400" dirty="0"/>
              <a:t>All reasons for not visiting a dentist within the last 6 months</a:t>
            </a:r>
          </a:p>
        </p:txBody>
      </p:sp>
      <p:graphicFrame>
        <p:nvGraphicFramePr>
          <p:cNvPr id="6" name="Content Placeholder 4" descr="Reported reasons for not visiting a dentist within the last 6 months. The chart shows that 40% of participants reported that they have not had a tooth or mouth problem in the past 6 months, 24% could not afford or have no insurance, 16% fear the dentist, and 33% reported some other reason." title="Reported reasons for not visiting a dentist within the last 6 months. "/>
          <p:cNvGraphicFramePr>
            <a:graphicFrameLocks noGrp="1"/>
          </p:cNvGraphicFramePr>
          <p:nvPr>
            <p:ph idx="1"/>
            <p:extLst>
              <p:ext uri="{D42A27DB-BD31-4B8C-83A1-F6EECF244321}">
                <p14:modId xmlns:p14="http://schemas.microsoft.com/office/powerpoint/2010/main" val="1410187652"/>
              </p:ext>
            </p:extLst>
          </p:nvPr>
        </p:nvGraphicFramePr>
        <p:xfrm>
          <a:off x="411163" y="1231900"/>
          <a:ext cx="8404225"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36588" y="6141392"/>
            <a:ext cx="4366773" cy="276999"/>
          </a:xfrm>
          <a:prstGeom prst="rect">
            <a:avLst/>
          </a:prstGeom>
        </p:spPr>
        <p:txBody>
          <a:bodyPr wrap="none">
            <a:spAutoFit/>
          </a:bodyPr>
          <a:lstStyle/>
          <a:p>
            <a:pPr marL="404813" indent="-404813"/>
            <a:r>
              <a:rPr lang="en-US" sz="1200" dirty="0" smtClean="0">
                <a:solidFill>
                  <a:srgbClr val="000000"/>
                </a:solidFill>
                <a:latin typeface="Calibri" panose="020F0502020204030204" pitchFamily="34" charset="0"/>
              </a:rPr>
              <a:t>(n=906</a:t>
            </a:r>
            <a:r>
              <a:rPr lang="en-US" sz="1200" dirty="0">
                <a:solidFill>
                  <a:srgbClr val="000000"/>
                </a:solidFill>
                <a:latin typeface="Calibri" panose="020F0502020204030204" pitchFamily="34" charset="0"/>
              </a:rPr>
              <a:t>; only respondents who not seen a dentist in past 6 months)</a:t>
            </a:r>
          </a:p>
        </p:txBody>
      </p:sp>
      <p:sp>
        <p:nvSpPr>
          <p:cNvPr id="4" name="Slide Number Placeholder 3"/>
          <p:cNvSpPr>
            <a:spLocks noGrp="1"/>
          </p:cNvSpPr>
          <p:nvPr>
            <p:ph type="sldNum" sz="quarter" idx="4"/>
          </p:nvPr>
        </p:nvSpPr>
        <p:spPr/>
        <p:txBody>
          <a:bodyPr/>
          <a:lstStyle/>
          <a:p>
            <a:fld id="{394606BD-0334-E646-A4C0-36CF658FFFDB}" type="slidenum">
              <a:rPr lang="en-US" smtClean="0"/>
              <a:pPr/>
              <a:t>17</a:t>
            </a:fld>
            <a:endParaRPr lang="en-US" dirty="0"/>
          </a:p>
        </p:txBody>
      </p:sp>
    </p:spTree>
    <p:extLst>
      <p:ext uri="{BB962C8B-B14F-4D97-AF65-F5344CB8AC3E}">
        <p14:creationId xmlns:p14="http://schemas.microsoft.com/office/powerpoint/2010/main" val="241820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7035834" cy="706434"/>
          </a:xfrm>
        </p:spPr>
        <p:txBody>
          <a:bodyPr/>
          <a:lstStyle/>
          <a:p>
            <a:r>
              <a:rPr lang="en-US" sz="2400" dirty="0"/>
              <a:t>Half of adults get a dental cleaning at least twice per year.</a:t>
            </a:r>
          </a:p>
        </p:txBody>
      </p:sp>
      <p:grpSp>
        <p:nvGrpSpPr>
          <p:cNvPr id="6" name="Group 5" descr="The number of cleanings reported each year by survey participants. The chart shows that more than half of adults get a dental cleaning at least twice per year. " title="The number of cleanings reported each year by survey participants. "/>
          <p:cNvGrpSpPr/>
          <p:nvPr/>
        </p:nvGrpSpPr>
        <p:grpSpPr>
          <a:xfrm>
            <a:off x="2080208" y="1350011"/>
            <a:ext cx="6415128" cy="4040861"/>
            <a:chOff x="2080208" y="1350011"/>
            <a:chExt cx="6415128" cy="4040861"/>
          </a:xfrm>
        </p:grpSpPr>
        <p:graphicFrame>
          <p:nvGraphicFramePr>
            <p:cNvPr id="7" name="Chart 6" descr="The number of cleanings reported each year by survey participants. The chart shows that more than half of adults get a dental cleaning at least twice per year. " title="The number of cleanings reported each year by survey participants. "/>
            <p:cNvGraphicFramePr/>
            <p:nvPr>
              <p:extLst>
                <p:ext uri="{D42A27DB-BD31-4B8C-83A1-F6EECF244321}">
                  <p14:modId xmlns:p14="http://schemas.microsoft.com/office/powerpoint/2010/main" val="485900475"/>
                </p:ext>
              </p:extLst>
            </p:nvPr>
          </p:nvGraphicFramePr>
          <p:xfrm>
            <a:off x="2080208" y="1350011"/>
            <a:ext cx="6415128" cy="40408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descr="The number of cleanings reported each year by survey participants. The chart shows that more than half of adults get a dental cleaning at least twice per year. " title="The number of cleanings reported each year by survey participants. "/>
            <p:cNvSpPr txBox="1"/>
            <p:nvPr/>
          </p:nvSpPr>
          <p:spPr>
            <a:xfrm>
              <a:off x="4087699" y="1782425"/>
              <a:ext cx="2356652" cy="307777"/>
            </a:xfrm>
            <a:prstGeom prst="rect">
              <a:avLst/>
            </a:prstGeom>
            <a:noFill/>
          </p:spPr>
          <p:txBody>
            <a:bodyPr wrap="square" rtlCol="0">
              <a:spAutoFit/>
            </a:bodyPr>
            <a:lstStyle/>
            <a:p>
              <a:pPr>
                <a:spcBef>
                  <a:spcPts val="600"/>
                </a:spcBef>
                <a:buClr>
                  <a:srgbClr val="073F5E"/>
                </a:buClr>
              </a:pPr>
              <a:r>
                <a:rPr lang="en-US" sz="1400" b="1" dirty="0" smtClean="0">
                  <a:latin typeface="Tahoma" panose="020B0604030504040204" pitchFamily="34" charset="0"/>
                  <a:ea typeface="Tahoma" panose="020B0604030504040204" pitchFamily="34" charset="0"/>
                  <a:cs typeface="Tahoma" panose="020B0604030504040204" pitchFamily="34" charset="0"/>
                </a:rPr>
                <a:t>Percent of Respondents</a:t>
              </a:r>
            </a:p>
          </p:txBody>
        </p:sp>
      </p:grpSp>
      <p:sp>
        <p:nvSpPr>
          <p:cNvPr id="9" name="Rectangle 8"/>
          <p:cNvSpPr/>
          <p:nvPr/>
        </p:nvSpPr>
        <p:spPr>
          <a:xfrm>
            <a:off x="136588" y="6217592"/>
            <a:ext cx="1822678"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p>
        </p:txBody>
      </p:sp>
      <p:sp>
        <p:nvSpPr>
          <p:cNvPr id="4" name="Slide Number Placeholder 3"/>
          <p:cNvSpPr>
            <a:spLocks noGrp="1"/>
          </p:cNvSpPr>
          <p:nvPr>
            <p:ph type="sldNum" sz="quarter" idx="4"/>
          </p:nvPr>
        </p:nvSpPr>
        <p:spPr/>
        <p:txBody>
          <a:bodyPr/>
          <a:lstStyle/>
          <a:p>
            <a:fld id="{394606BD-0334-E646-A4C0-36CF658FFFDB}" type="slidenum">
              <a:rPr lang="en-US" smtClean="0"/>
              <a:pPr/>
              <a:t>18</a:t>
            </a:fld>
            <a:endParaRPr lang="en-US" dirty="0"/>
          </a:p>
        </p:txBody>
      </p:sp>
    </p:spTree>
    <p:extLst>
      <p:ext uri="{BB962C8B-B14F-4D97-AF65-F5344CB8AC3E}">
        <p14:creationId xmlns:p14="http://schemas.microsoft.com/office/powerpoint/2010/main" val="5197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7045261" cy="706434"/>
          </a:xfrm>
        </p:spPr>
        <p:txBody>
          <a:bodyPr/>
          <a:lstStyle/>
          <a:p>
            <a:r>
              <a:rPr lang="en-US" sz="2000" dirty="0"/>
              <a:t>Respondents from Western NY, the Finger Lakes and Central NY are significantly more likely to report receiving 2 cleanings than respondents from Utica/Rome/North Country.</a:t>
            </a:r>
          </a:p>
        </p:txBody>
      </p:sp>
      <p:graphicFrame>
        <p:nvGraphicFramePr>
          <p:cNvPr id="6" name="Content Placeholder 6" descr="Number of cleanings received each year, by region. The chart shows that participants from Western NY, the Finger Lakes and Central NY are significantly more likely to report receiving two cleanings per year than respondents from Utica/Rome/North Country region." title="Number of cleanings received each year, by region. "/>
          <p:cNvGraphicFramePr>
            <a:graphicFrameLocks noGrp="1"/>
          </p:cNvGraphicFramePr>
          <p:nvPr>
            <p:ph idx="1"/>
            <p:extLst>
              <p:ext uri="{D42A27DB-BD31-4B8C-83A1-F6EECF244321}">
                <p14:modId xmlns:p14="http://schemas.microsoft.com/office/powerpoint/2010/main" val="730019109"/>
              </p:ext>
            </p:extLst>
          </p:nvPr>
        </p:nvGraphicFramePr>
        <p:xfrm>
          <a:off x="411341" y="1320799"/>
          <a:ext cx="8404225" cy="527882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19</a:t>
            </a:fld>
            <a:endParaRPr lang="en-US" dirty="0"/>
          </a:p>
        </p:txBody>
      </p:sp>
    </p:spTree>
    <p:extLst>
      <p:ext uri="{BB962C8B-B14F-4D97-AF65-F5344CB8AC3E}">
        <p14:creationId xmlns:p14="http://schemas.microsoft.com/office/powerpoint/2010/main" val="174799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Method</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dirty="0" err="1" smtClean="0"/>
              <a:t>Univera</a:t>
            </a:r>
            <a:r>
              <a:rPr lang="en-US" dirty="0" smtClean="0"/>
              <a:t> Healthcare commissioned </a:t>
            </a:r>
            <a:r>
              <a:rPr lang="en-US" dirty="0"/>
              <a:t>One Research to conduct an online survey of upstate New York adults. Participants were recruited from a vendor panel by email invitation to take the survey between February 2 and February 23, 2018. Participants were not asked to disclose their health care provider. </a:t>
            </a:r>
          </a:p>
          <a:p>
            <a:pPr indent="0">
              <a:buNone/>
            </a:pPr>
            <a:endParaRPr lang="en-US" dirty="0"/>
          </a:p>
          <a:p>
            <a:pPr indent="0">
              <a:buNone/>
            </a:pPr>
            <a:r>
              <a:rPr lang="en-US" dirty="0"/>
              <a:t>Survey respondents had to be at least 18 years old and living within the health plan’s 39-county coverage area. Data were weighted to census targets of age, sex, race and ethnicity. Findings in this report are based on the weighted data. </a:t>
            </a:r>
          </a:p>
          <a:p>
            <a:pPr indent="0">
              <a:buNone/>
            </a:pPr>
            <a:endParaRPr lang="en-US" dirty="0"/>
          </a:p>
          <a:p>
            <a:pPr indent="0">
              <a:buNone/>
            </a:pPr>
            <a:r>
              <a:rPr lang="en-US" dirty="0"/>
              <a:t>The design of the study was cross-sectional. The survey instrument contained a brief screening, demographic questions and randomized questions on several health-related topics, including dental health. The survey was designed for self- completion via an online platform. In conducting the analysis, data were tested at a 95 percent confidence interval.</a:t>
            </a:r>
          </a:p>
          <a:p>
            <a:pPr indent="0">
              <a:buNone/>
            </a:pPr>
            <a:endParaRPr lang="en-US" dirty="0"/>
          </a:p>
          <a:p>
            <a:pPr indent="0">
              <a:buNone/>
            </a:pPr>
            <a:r>
              <a:rPr lang="en-US" b="1" dirty="0"/>
              <a:t>Editor’s note: This is general population data, and </a:t>
            </a:r>
            <a:r>
              <a:rPr lang="en-US" b="1" u="sng" dirty="0"/>
              <a:t>not</a:t>
            </a:r>
            <a:r>
              <a:rPr lang="en-US" b="1" dirty="0"/>
              <a:t> a survey of health plan members.</a:t>
            </a:r>
          </a:p>
          <a:p>
            <a:endParaRPr lang="en-US" dirty="0"/>
          </a:p>
        </p:txBody>
      </p:sp>
      <p:sp>
        <p:nvSpPr>
          <p:cNvPr id="4" name="Slide Number Placeholder 3"/>
          <p:cNvSpPr>
            <a:spLocks noGrp="1"/>
          </p:cNvSpPr>
          <p:nvPr>
            <p:ph type="sldNum" sz="quarter" idx="4"/>
          </p:nvPr>
        </p:nvSpPr>
        <p:spPr/>
        <p:txBody>
          <a:bodyPr/>
          <a:lstStyle/>
          <a:p>
            <a:fld id="{394606BD-0334-E646-A4C0-36CF658FFFDB}" type="slidenum">
              <a:rPr lang="en-US" smtClean="0"/>
              <a:pPr/>
              <a:t>2</a:t>
            </a:fld>
            <a:endParaRPr lang="en-US" dirty="0"/>
          </a:p>
        </p:txBody>
      </p:sp>
    </p:spTree>
    <p:extLst>
      <p:ext uri="{BB962C8B-B14F-4D97-AF65-F5344CB8AC3E}">
        <p14:creationId xmlns:p14="http://schemas.microsoft.com/office/powerpoint/2010/main" val="186522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7007554" cy="706434"/>
          </a:xfrm>
        </p:spPr>
        <p:txBody>
          <a:bodyPr/>
          <a:lstStyle/>
          <a:p>
            <a:r>
              <a:rPr lang="en-US" sz="2000" dirty="0"/>
              <a:t>About one-third of respondents who do not receive two cleanings per year report that they would be motivated to get teeth cleaned with a cash incentive or gift card.</a:t>
            </a:r>
          </a:p>
        </p:txBody>
      </p:sp>
      <p:grpSp>
        <p:nvGrpSpPr>
          <p:cNvPr id="6" name="Group 5"/>
          <p:cNvGrpSpPr/>
          <p:nvPr/>
        </p:nvGrpSpPr>
        <p:grpSpPr>
          <a:xfrm>
            <a:off x="356330" y="1350011"/>
            <a:ext cx="6415128" cy="4197210"/>
            <a:chOff x="356330" y="1350011"/>
            <a:chExt cx="6415128" cy="4197210"/>
          </a:xfrm>
        </p:grpSpPr>
        <p:sp>
          <p:nvSpPr>
            <p:cNvPr id="7" name="TextBox 6"/>
            <p:cNvSpPr txBox="1"/>
            <p:nvPr/>
          </p:nvSpPr>
          <p:spPr>
            <a:xfrm>
              <a:off x="2752207" y="1893938"/>
              <a:ext cx="2356652" cy="338554"/>
            </a:xfrm>
            <a:prstGeom prst="rect">
              <a:avLst/>
            </a:prstGeom>
            <a:noFill/>
          </p:spPr>
          <p:txBody>
            <a:bodyPr wrap="square" rtlCol="0">
              <a:spAutoFit/>
            </a:bodyPr>
            <a:lstStyle/>
            <a:p>
              <a:pPr>
                <a:spcBef>
                  <a:spcPts val="600"/>
                </a:spcBef>
                <a:buClr>
                  <a:srgbClr val="073F5E"/>
                </a:buClr>
              </a:pPr>
              <a:r>
                <a:rPr lang="en-US" sz="1600" b="1" dirty="0" smtClean="0">
                  <a:cs typeface="Tahoma"/>
                </a:rPr>
                <a:t>Percent of Respondents</a:t>
              </a:r>
            </a:p>
          </p:txBody>
        </p:sp>
        <p:sp>
          <p:nvSpPr>
            <p:cNvPr id="8" name="Right Brace 7"/>
            <p:cNvSpPr/>
            <p:nvPr/>
          </p:nvSpPr>
          <p:spPr>
            <a:xfrm>
              <a:off x="3930533" y="3691973"/>
              <a:ext cx="368490" cy="18552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 name="Chart 8" descr="Number of cleaning reported each year for upstate NY adults. The chart shows that 44% of upstate NY adults do not receive 2 or more cleanings per year." title="Number of cleaning reported each year for upstate NY adults"/>
            <p:cNvGraphicFramePr/>
            <p:nvPr>
              <p:extLst>
                <p:ext uri="{D42A27DB-BD31-4B8C-83A1-F6EECF244321}">
                  <p14:modId xmlns:p14="http://schemas.microsoft.com/office/powerpoint/2010/main" val="1748857182"/>
                </p:ext>
              </p:extLst>
            </p:nvPr>
          </p:nvGraphicFramePr>
          <p:xfrm>
            <a:off x="356330" y="1350011"/>
            <a:ext cx="6415128" cy="4040861"/>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Rounded Rectangular Callout 9" descr="Percent of respondents motivated by each to get teeth cleaned regularly. The chart shows that 32% of participants would be motivated by a cash incentive or gift card, 24% would be motivated by nothing, 17% would be motivated by a dentist closer to their home/work and 16% would be motivated by a dentist in their network." title="Percent of respondents motivated by each to get teeth cleaned regularly."/>
          <p:cNvSpPr/>
          <p:nvPr/>
        </p:nvSpPr>
        <p:spPr>
          <a:xfrm>
            <a:off x="4299329" y="3750745"/>
            <a:ext cx="4749421" cy="1901661"/>
          </a:xfrm>
          <a:prstGeom prst="wedgeRoundRectCallout">
            <a:avLst>
              <a:gd name="adj1" fmla="val -49766"/>
              <a:gd name="adj2" fmla="val -25472"/>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accent2"/>
              </a:solidFill>
              <a:latin typeface="Tahoma"/>
            </a:endParaRPr>
          </a:p>
          <a:p>
            <a:pPr algn="ctr"/>
            <a:r>
              <a:rPr lang="en-US" sz="1200" b="1" dirty="0" smtClean="0">
                <a:solidFill>
                  <a:schemeClr val="accent2"/>
                </a:solidFill>
                <a:latin typeface="Tahoma"/>
              </a:rPr>
              <a:t>Percent of respondents motivated by each </a:t>
            </a:r>
          </a:p>
          <a:p>
            <a:pPr algn="ctr"/>
            <a:r>
              <a:rPr lang="en-US" sz="1200" b="1" dirty="0" smtClean="0">
                <a:solidFill>
                  <a:schemeClr val="accent2"/>
                </a:solidFill>
                <a:latin typeface="Tahoma"/>
              </a:rPr>
              <a:t>to get teeth cleaned regularly</a:t>
            </a:r>
          </a:p>
          <a:p>
            <a:pPr algn="ctr"/>
            <a:endParaRPr lang="en-US" sz="1100" dirty="0" smtClean="0">
              <a:solidFill>
                <a:schemeClr val="accent2"/>
              </a:solidFill>
              <a:latin typeface="Tahoma"/>
            </a:endParaRPr>
          </a:p>
          <a:p>
            <a:pPr marL="177800" indent="-177800">
              <a:buFont typeface="Wingdings" panose="05000000000000000000" pitchFamily="2" charset="2"/>
              <a:buChar char="§"/>
            </a:pPr>
            <a:r>
              <a:rPr lang="en-US" sz="1100" dirty="0" smtClean="0">
                <a:solidFill>
                  <a:schemeClr val="accent2"/>
                </a:solidFill>
                <a:latin typeface="Tahoma"/>
              </a:rPr>
              <a:t>32% A cash incentive or gift card</a:t>
            </a:r>
            <a:endParaRPr lang="en-US" sz="1100" dirty="0">
              <a:solidFill>
                <a:schemeClr val="accent2"/>
              </a:solidFill>
              <a:latin typeface="Tahoma"/>
            </a:endParaRPr>
          </a:p>
          <a:p>
            <a:pPr marL="177800" indent="-177800">
              <a:buFont typeface="Wingdings" panose="05000000000000000000" pitchFamily="2" charset="2"/>
              <a:buChar char="§"/>
            </a:pPr>
            <a:r>
              <a:rPr lang="en-US" sz="1100" dirty="0" smtClean="0">
                <a:solidFill>
                  <a:schemeClr val="accent2"/>
                </a:solidFill>
                <a:latin typeface="Tahoma"/>
              </a:rPr>
              <a:t>24% Nothing</a:t>
            </a:r>
          </a:p>
          <a:p>
            <a:pPr marL="177800" indent="-177800">
              <a:buFont typeface="Wingdings" panose="05000000000000000000" pitchFamily="2" charset="2"/>
              <a:buChar char="§"/>
            </a:pPr>
            <a:r>
              <a:rPr lang="en-US" sz="1100" dirty="0" smtClean="0">
                <a:solidFill>
                  <a:schemeClr val="accent2"/>
                </a:solidFill>
                <a:latin typeface="Tahoma"/>
              </a:rPr>
              <a:t>17</a:t>
            </a:r>
            <a:r>
              <a:rPr lang="en-US" sz="1100" dirty="0">
                <a:solidFill>
                  <a:schemeClr val="accent2"/>
                </a:solidFill>
                <a:latin typeface="Tahoma"/>
              </a:rPr>
              <a:t>% A dentist closer to my home/work</a:t>
            </a:r>
          </a:p>
          <a:p>
            <a:pPr marL="171450" indent="-171450">
              <a:buFont typeface="Wingdings" panose="05000000000000000000" pitchFamily="2" charset="2"/>
              <a:buChar char="§"/>
            </a:pPr>
            <a:r>
              <a:rPr lang="en-US" sz="1100" dirty="0" smtClean="0">
                <a:solidFill>
                  <a:schemeClr val="accent2"/>
                </a:solidFill>
                <a:latin typeface="Tahoma"/>
              </a:rPr>
              <a:t>16% A dentist in my network</a:t>
            </a:r>
          </a:p>
          <a:p>
            <a:pPr marL="171450" indent="-171450">
              <a:buFont typeface="Wingdings" panose="05000000000000000000" pitchFamily="2" charset="2"/>
              <a:buChar char="§"/>
            </a:pPr>
            <a:r>
              <a:rPr lang="en-US" sz="1100" dirty="0" smtClean="0">
                <a:solidFill>
                  <a:schemeClr val="accent2"/>
                </a:solidFill>
                <a:latin typeface="Tahoma"/>
              </a:rPr>
              <a:t>12% Other  [Comments primarily focus on “better affordability”]</a:t>
            </a:r>
          </a:p>
          <a:p>
            <a:pPr marL="171450" indent="-171450">
              <a:buFont typeface="Wingdings" panose="05000000000000000000" pitchFamily="2" charset="2"/>
              <a:buChar char="§"/>
            </a:pPr>
            <a:r>
              <a:rPr lang="en-US" sz="1100" dirty="0" smtClean="0">
                <a:solidFill>
                  <a:schemeClr val="accent2"/>
                </a:solidFill>
                <a:latin typeface="Tahoma"/>
              </a:rPr>
              <a:t>14% Don’t know / Unsure</a:t>
            </a:r>
          </a:p>
          <a:p>
            <a:endParaRPr lang="en-US" sz="1100" dirty="0" smtClean="0">
              <a:solidFill>
                <a:schemeClr val="accent2"/>
              </a:solidFill>
              <a:latin typeface="Tahoma"/>
            </a:endParaRPr>
          </a:p>
        </p:txBody>
      </p:sp>
      <p:sp>
        <p:nvSpPr>
          <p:cNvPr id="11" name="TextBox 10"/>
          <p:cNvSpPr txBox="1"/>
          <p:nvPr/>
        </p:nvSpPr>
        <p:spPr>
          <a:xfrm>
            <a:off x="4800600" y="5704771"/>
            <a:ext cx="4343400" cy="261610"/>
          </a:xfrm>
          <a:prstGeom prst="rect">
            <a:avLst/>
          </a:prstGeom>
          <a:noFill/>
        </p:spPr>
        <p:txBody>
          <a:bodyPr wrap="square">
            <a:spAutoFit/>
          </a:bodyPr>
          <a:lstStyle>
            <a:defPPr>
              <a:defRPr lang="en-US"/>
            </a:defPPr>
            <a:lvl1pPr marL="171450" indent="-171450" fontAlgn="b">
              <a:buFont typeface="Wingdings" panose="05000000000000000000" pitchFamily="2" charset="2"/>
              <a:buChar char="v"/>
              <a:defRPr sz="1100" i="1">
                <a:solidFill>
                  <a:srgbClr val="000000"/>
                </a:solidFill>
                <a:latin typeface="Calibri"/>
              </a:defRPr>
            </a:lvl1pPr>
          </a:lstStyle>
          <a:p>
            <a:pPr marL="0" indent="0">
              <a:buNone/>
            </a:pPr>
            <a:r>
              <a:rPr lang="en-US" sz="1050" dirty="0" smtClean="0"/>
              <a:t>‘Select all that apply’ response, therefore sums to more than 100%</a:t>
            </a:r>
            <a:endParaRPr lang="en-US" sz="1050" dirty="0"/>
          </a:p>
        </p:txBody>
      </p:sp>
      <p:sp>
        <p:nvSpPr>
          <p:cNvPr id="12" name="Rectangle 11"/>
          <p:cNvSpPr/>
          <p:nvPr/>
        </p:nvSpPr>
        <p:spPr>
          <a:xfrm>
            <a:off x="136588" y="6124484"/>
            <a:ext cx="4838376" cy="461665"/>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r>
              <a:rPr lang="en-US" sz="1200" dirty="0" smtClean="0">
                <a:solidFill>
                  <a:srgbClr val="000000"/>
                </a:solidFill>
                <a:latin typeface="Calibri" panose="020F0502020204030204" pitchFamily="34" charset="0"/>
              </a:rPr>
              <a:t>)</a:t>
            </a:r>
          </a:p>
          <a:p>
            <a:pPr marL="404813" indent="-404813"/>
            <a:r>
              <a:rPr lang="en-US" sz="1200" dirty="0" smtClean="0">
                <a:solidFill>
                  <a:srgbClr val="000000"/>
                </a:solidFill>
                <a:latin typeface="Calibri" panose="020F0502020204030204" pitchFamily="34" charset="0"/>
              </a:rPr>
              <a:t>(n = 879; only respondents who had teeth cleaned less than twice per year)</a:t>
            </a:r>
            <a:endParaRPr lang="en-US" sz="1200" dirty="0">
              <a:solidFill>
                <a:srgbClr val="000000"/>
              </a:solidFill>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394606BD-0334-E646-A4C0-36CF658FFFDB}" type="slidenum">
              <a:rPr lang="en-US" smtClean="0"/>
              <a:pPr/>
              <a:t>20</a:t>
            </a:fld>
            <a:endParaRPr lang="en-US" dirty="0"/>
          </a:p>
        </p:txBody>
      </p:sp>
    </p:spTree>
    <p:extLst>
      <p:ext uri="{BB962C8B-B14F-4D97-AF65-F5344CB8AC3E}">
        <p14:creationId xmlns:p14="http://schemas.microsoft.com/office/powerpoint/2010/main" val="420072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8368570" cy="706434"/>
          </a:xfrm>
        </p:spPr>
        <p:txBody>
          <a:bodyPr/>
          <a:lstStyle/>
          <a:p>
            <a:r>
              <a:rPr lang="en-US" dirty="0"/>
              <a:t>Participants</a:t>
            </a:r>
          </a:p>
        </p:txBody>
      </p:sp>
      <p:sp>
        <p:nvSpPr>
          <p:cNvPr id="6" name="Content Placeholder 2"/>
          <p:cNvSpPr>
            <a:spLocks noGrp="1"/>
          </p:cNvSpPr>
          <p:nvPr>
            <p:ph idx="1"/>
          </p:nvPr>
        </p:nvSpPr>
        <p:spPr>
          <a:xfrm>
            <a:off x="411341" y="1232044"/>
            <a:ext cx="4160660" cy="2492232"/>
          </a:xfrm>
        </p:spPr>
        <p:txBody>
          <a:bodyPr>
            <a:normAutofit/>
          </a:bodyPr>
          <a:lstStyle/>
          <a:p>
            <a:pPr indent="0">
              <a:buNone/>
            </a:pPr>
            <a:r>
              <a:rPr lang="en-US" sz="1600" kern="0" dirty="0"/>
              <a:t>2,000 individuals from a 39-county region in upstate New York completed the survey</a:t>
            </a:r>
            <a:r>
              <a:rPr lang="en-US" sz="1600" kern="0" dirty="0" smtClean="0"/>
              <a:t>.</a:t>
            </a:r>
          </a:p>
          <a:p>
            <a:pPr indent="0">
              <a:buNone/>
            </a:pPr>
            <a:endParaRPr lang="en-US" sz="1600" kern="0" dirty="0"/>
          </a:p>
          <a:p>
            <a:pPr indent="0">
              <a:buNone/>
            </a:pPr>
            <a:r>
              <a:rPr lang="en-US" sz="1600" kern="0" dirty="0"/>
              <a:t>The demographics of the respondents indicate that the survey sample was representative of upstate New York adults.</a:t>
            </a:r>
          </a:p>
          <a:p>
            <a:endParaRPr lang="en-US" sz="1600" dirty="0"/>
          </a:p>
        </p:txBody>
      </p:sp>
      <p:pic>
        <p:nvPicPr>
          <p:cNvPr id="7" name="Picture 2" descr="Map of New York state with highlighted areas for each region: Western New York, Finger Lakes, Central New York, Central New York's Southern Tier, Utica/Rome/North Country" title="Map of New York state with highlighted areas for each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3429000"/>
            <a:ext cx="3934043" cy="297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89317650"/>
              </p:ext>
            </p:extLst>
          </p:nvPr>
        </p:nvGraphicFramePr>
        <p:xfrm>
          <a:off x="4873690" y="1005189"/>
          <a:ext cx="3906221" cy="2167765"/>
        </p:xfrm>
        <a:graphic>
          <a:graphicData uri="http://schemas.openxmlformats.org/drawingml/2006/table">
            <a:tbl>
              <a:tblPr firstRow="1" bandRow="1">
                <a:tableStyleId>{284E427A-3D55-4303-BF80-6455036E1DE7}</a:tableStyleId>
              </a:tblPr>
              <a:tblGrid>
                <a:gridCol w="2315831"/>
                <a:gridCol w="1590390"/>
              </a:tblGrid>
              <a:tr h="329921">
                <a:tc gridSpan="2">
                  <a:txBody>
                    <a:bodyPr/>
                    <a:lstStyle/>
                    <a:p>
                      <a:r>
                        <a:rPr lang="en-US" sz="1400" dirty="0" smtClean="0"/>
                        <a:t>Regional</a:t>
                      </a:r>
                      <a:r>
                        <a:rPr lang="en-US" sz="1400" baseline="0" dirty="0" smtClean="0"/>
                        <a:t> demographics of participants</a:t>
                      </a:r>
                      <a:endParaRPr lang="en-US" sz="1400" dirty="0"/>
                    </a:p>
                  </a:txBody>
                  <a:tcPr/>
                </a:tc>
                <a:tc hMerge="1">
                  <a:txBody>
                    <a:bodyPr/>
                    <a:lstStyle/>
                    <a:p>
                      <a:endParaRPr lang="en-US" dirty="0"/>
                    </a:p>
                  </a:txBody>
                  <a:tcPr/>
                </a:tc>
              </a:tr>
              <a:tr h="329921">
                <a:tc>
                  <a:txBody>
                    <a:bodyPr/>
                    <a:lstStyle/>
                    <a:p>
                      <a:r>
                        <a:rPr lang="en-US" sz="1400" dirty="0" smtClean="0"/>
                        <a:t>Western New York</a:t>
                      </a:r>
                      <a:endParaRPr lang="en-US" sz="1400" dirty="0"/>
                    </a:p>
                  </a:txBody>
                  <a:tcPr/>
                </a:tc>
                <a:tc>
                  <a:txBody>
                    <a:bodyPr/>
                    <a:lstStyle/>
                    <a:p>
                      <a:r>
                        <a:rPr lang="en-US" sz="1400" dirty="0" smtClean="0"/>
                        <a:t>32%</a:t>
                      </a:r>
                      <a:endParaRPr lang="en-US" sz="1400" dirty="0"/>
                    </a:p>
                  </a:txBody>
                  <a:tcPr/>
                </a:tc>
              </a:tr>
              <a:tr h="329921">
                <a:tc>
                  <a:txBody>
                    <a:bodyPr/>
                    <a:lstStyle/>
                    <a:p>
                      <a:r>
                        <a:rPr lang="en-US" sz="1400" dirty="0" smtClean="0"/>
                        <a:t>Finger</a:t>
                      </a:r>
                      <a:r>
                        <a:rPr lang="en-US" sz="1400" baseline="0" dirty="0" smtClean="0"/>
                        <a:t> Lakes</a:t>
                      </a:r>
                      <a:endParaRPr lang="en-US" sz="1400" dirty="0"/>
                    </a:p>
                  </a:txBody>
                  <a:tcPr/>
                </a:tc>
                <a:tc>
                  <a:txBody>
                    <a:bodyPr/>
                    <a:lstStyle/>
                    <a:p>
                      <a:r>
                        <a:rPr lang="en-US" sz="1400" dirty="0" smtClean="0"/>
                        <a:t>22%</a:t>
                      </a:r>
                      <a:endParaRPr lang="en-US" sz="1400" dirty="0"/>
                    </a:p>
                  </a:txBody>
                  <a:tcPr/>
                </a:tc>
              </a:tr>
              <a:tr h="329921">
                <a:tc>
                  <a:txBody>
                    <a:bodyPr/>
                    <a:lstStyle/>
                    <a:p>
                      <a:r>
                        <a:rPr lang="en-US" sz="1400" dirty="0" smtClean="0"/>
                        <a:t>Central New York</a:t>
                      </a:r>
                      <a:endParaRPr lang="en-US" sz="1400" dirty="0"/>
                    </a:p>
                  </a:txBody>
                  <a:tcPr/>
                </a:tc>
                <a:tc>
                  <a:txBody>
                    <a:bodyPr/>
                    <a:lstStyle/>
                    <a:p>
                      <a:r>
                        <a:rPr lang="en-US" sz="1400" dirty="0" smtClean="0"/>
                        <a:t>17%</a:t>
                      </a:r>
                      <a:endParaRPr lang="en-US" sz="1400" dirty="0"/>
                    </a:p>
                  </a:txBody>
                  <a:tcPr/>
                </a:tc>
              </a:tr>
              <a:tr h="329921">
                <a:tc>
                  <a:txBody>
                    <a:bodyPr/>
                    <a:lstStyle/>
                    <a:p>
                      <a:r>
                        <a:rPr lang="en-US" sz="1400" dirty="0" smtClean="0"/>
                        <a:t>Central</a:t>
                      </a:r>
                      <a:r>
                        <a:rPr lang="en-US" sz="1400" baseline="0" dirty="0" smtClean="0"/>
                        <a:t> New York’s Southern Tier</a:t>
                      </a:r>
                      <a:endParaRPr lang="en-US" sz="1400" dirty="0"/>
                    </a:p>
                  </a:txBody>
                  <a:tcPr/>
                </a:tc>
                <a:tc>
                  <a:txBody>
                    <a:bodyPr/>
                    <a:lstStyle/>
                    <a:p>
                      <a:r>
                        <a:rPr lang="en-US" sz="1400" dirty="0" smtClean="0"/>
                        <a:t>11%</a:t>
                      </a:r>
                      <a:endParaRPr lang="en-US" sz="1400" dirty="0"/>
                    </a:p>
                  </a:txBody>
                  <a:tcPr/>
                </a:tc>
              </a:tr>
              <a:tr h="329921">
                <a:tc>
                  <a:txBody>
                    <a:bodyPr/>
                    <a:lstStyle/>
                    <a:p>
                      <a:r>
                        <a:rPr lang="en-US" sz="1400" dirty="0" smtClean="0"/>
                        <a:t>Utica/Rome/North Country</a:t>
                      </a:r>
                      <a:endParaRPr lang="en-US" sz="1400" dirty="0"/>
                    </a:p>
                  </a:txBody>
                  <a:tcPr/>
                </a:tc>
                <a:tc>
                  <a:txBody>
                    <a:bodyPr/>
                    <a:lstStyle/>
                    <a:p>
                      <a:r>
                        <a:rPr lang="en-US" sz="1400" dirty="0" smtClean="0"/>
                        <a:t>19%</a:t>
                      </a:r>
                      <a:endParaRPr lang="en-US" sz="14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08621267"/>
              </p:ext>
            </p:extLst>
          </p:nvPr>
        </p:nvGraphicFramePr>
        <p:xfrm>
          <a:off x="4873690" y="3273670"/>
          <a:ext cx="3906221" cy="1112520"/>
        </p:xfrm>
        <a:graphic>
          <a:graphicData uri="http://schemas.openxmlformats.org/drawingml/2006/table">
            <a:tbl>
              <a:tblPr firstRow="1" bandRow="1">
                <a:tableStyleId>{284E427A-3D55-4303-BF80-6455036E1DE7}</a:tableStyleId>
              </a:tblPr>
              <a:tblGrid>
                <a:gridCol w="2315831"/>
                <a:gridCol w="1590390"/>
              </a:tblGrid>
              <a:tr h="370840">
                <a:tc gridSpan="2">
                  <a:txBody>
                    <a:bodyPr/>
                    <a:lstStyle/>
                    <a:p>
                      <a:r>
                        <a:rPr lang="en-US" sz="1400" dirty="0" smtClean="0"/>
                        <a:t>Sex </a:t>
                      </a:r>
                      <a:r>
                        <a:rPr lang="en-US" sz="1400" baseline="0" dirty="0" smtClean="0"/>
                        <a:t>of participants</a:t>
                      </a:r>
                      <a:endParaRPr lang="en-US" sz="1400" dirty="0"/>
                    </a:p>
                  </a:txBody>
                  <a:tcPr/>
                </a:tc>
                <a:tc hMerge="1">
                  <a:txBody>
                    <a:bodyPr/>
                    <a:lstStyle/>
                    <a:p>
                      <a:endParaRPr lang="en-US" dirty="0"/>
                    </a:p>
                  </a:txBody>
                  <a:tcPr/>
                </a:tc>
              </a:tr>
              <a:tr h="370840">
                <a:tc>
                  <a:txBody>
                    <a:bodyPr/>
                    <a:lstStyle/>
                    <a:p>
                      <a:r>
                        <a:rPr lang="en-US" sz="1400" dirty="0" smtClean="0"/>
                        <a:t>Male</a:t>
                      </a:r>
                      <a:endParaRPr lang="en-US" sz="1400" dirty="0"/>
                    </a:p>
                  </a:txBody>
                  <a:tcPr/>
                </a:tc>
                <a:tc>
                  <a:txBody>
                    <a:bodyPr/>
                    <a:lstStyle/>
                    <a:p>
                      <a:r>
                        <a:rPr lang="en-US" sz="1400" dirty="0" smtClean="0"/>
                        <a:t>49%</a:t>
                      </a:r>
                      <a:endParaRPr lang="en-US" sz="1400" dirty="0"/>
                    </a:p>
                  </a:txBody>
                  <a:tcPr/>
                </a:tc>
              </a:tr>
              <a:tr h="370840">
                <a:tc>
                  <a:txBody>
                    <a:bodyPr/>
                    <a:lstStyle/>
                    <a:p>
                      <a:r>
                        <a:rPr lang="en-US" sz="1400" dirty="0" smtClean="0"/>
                        <a:t>Female</a:t>
                      </a:r>
                      <a:endParaRPr lang="en-US" sz="1400" dirty="0"/>
                    </a:p>
                  </a:txBody>
                  <a:tcPr/>
                </a:tc>
                <a:tc>
                  <a:txBody>
                    <a:bodyPr/>
                    <a:lstStyle/>
                    <a:p>
                      <a:r>
                        <a:rPr lang="en-US" sz="1400" dirty="0" smtClean="0"/>
                        <a:t>51%</a:t>
                      </a:r>
                      <a:endParaRPr lang="en-US" sz="14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80228946"/>
              </p:ext>
            </p:extLst>
          </p:nvPr>
        </p:nvGraphicFramePr>
        <p:xfrm>
          <a:off x="4873690" y="4542678"/>
          <a:ext cx="3906221" cy="2133600"/>
        </p:xfrm>
        <a:graphic>
          <a:graphicData uri="http://schemas.openxmlformats.org/drawingml/2006/table">
            <a:tbl>
              <a:tblPr firstRow="1" bandRow="1">
                <a:tableStyleId>{284E427A-3D55-4303-BF80-6455036E1DE7}</a:tableStyleId>
              </a:tblPr>
              <a:tblGrid>
                <a:gridCol w="2338993"/>
                <a:gridCol w="1567228"/>
              </a:tblGrid>
              <a:tr h="287943">
                <a:tc gridSpan="2">
                  <a:txBody>
                    <a:bodyPr/>
                    <a:lstStyle/>
                    <a:p>
                      <a:r>
                        <a:rPr lang="en-US" sz="1400" dirty="0" smtClean="0"/>
                        <a:t>Age</a:t>
                      </a:r>
                      <a:r>
                        <a:rPr lang="en-US" sz="1400" baseline="0" dirty="0" smtClean="0"/>
                        <a:t> demographics of participants</a:t>
                      </a:r>
                      <a:endParaRPr lang="en-US" sz="1400" dirty="0"/>
                    </a:p>
                  </a:txBody>
                  <a:tcPr/>
                </a:tc>
                <a:tc hMerge="1">
                  <a:txBody>
                    <a:bodyPr/>
                    <a:lstStyle/>
                    <a:p>
                      <a:endParaRPr lang="en-US" dirty="0"/>
                    </a:p>
                  </a:txBody>
                  <a:tcPr/>
                </a:tc>
              </a:tr>
              <a:tr h="287943">
                <a:tc>
                  <a:txBody>
                    <a:bodyPr/>
                    <a:lstStyle/>
                    <a:p>
                      <a:r>
                        <a:rPr lang="en-US" sz="1400" dirty="0" smtClean="0"/>
                        <a:t>18-24</a:t>
                      </a:r>
                      <a:endParaRPr lang="en-US" sz="1400" dirty="0"/>
                    </a:p>
                  </a:txBody>
                  <a:tcPr/>
                </a:tc>
                <a:tc>
                  <a:txBody>
                    <a:bodyPr/>
                    <a:lstStyle/>
                    <a:p>
                      <a:r>
                        <a:rPr lang="en-US" sz="1400" dirty="0" smtClean="0"/>
                        <a:t>12%</a:t>
                      </a:r>
                      <a:endParaRPr lang="en-US" sz="1400" dirty="0"/>
                    </a:p>
                  </a:txBody>
                  <a:tcPr/>
                </a:tc>
              </a:tr>
              <a:tr h="287943">
                <a:tc>
                  <a:txBody>
                    <a:bodyPr/>
                    <a:lstStyle/>
                    <a:p>
                      <a:r>
                        <a:rPr lang="en-US" sz="1400" dirty="0" smtClean="0"/>
                        <a:t>25-34</a:t>
                      </a:r>
                      <a:endParaRPr lang="en-US" sz="1400" dirty="0"/>
                    </a:p>
                  </a:txBody>
                  <a:tcPr/>
                </a:tc>
                <a:tc>
                  <a:txBody>
                    <a:bodyPr/>
                    <a:lstStyle/>
                    <a:p>
                      <a:r>
                        <a:rPr lang="en-US" sz="1400" dirty="0" smtClean="0"/>
                        <a:t>18%</a:t>
                      </a:r>
                      <a:endParaRPr lang="en-US" sz="1400" dirty="0"/>
                    </a:p>
                  </a:txBody>
                  <a:tcPr/>
                </a:tc>
              </a:tr>
              <a:tr h="287943">
                <a:tc>
                  <a:txBody>
                    <a:bodyPr/>
                    <a:lstStyle/>
                    <a:p>
                      <a:r>
                        <a:rPr lang="en-US" sz="1400" dirty="0" smtClean="0"/>
                        <a:t>35-44</a:t>
                      </a:r>
                      <a:endParaRPr lang="en-US" sz="1400" dirty="0"/>
                    </a:p>
                  </a:txBody>
                  <a:tcPr/>
                </a:tc>
                <a:tc>
                  <a:txBody>
                    <a:bodyPr/>
                    <a:lstStyle/>
                    <a:p>
                      <a:r>
                        <a:rPr lang="en-US" sz="1400" dirty="0" smtClean="0"/>
                        <a:t>18%</a:t>
                      </a:r>
                      <a:endParaRPr lang="en-US" sz="1400" dirty="0"/>
                    </a:p>
                  </a:txBody>
                  <a:tcPr/>
                </a:tc>
              </a:tr>
              <a:tr h="287943">
                <a:tc>
                  <a:txBody>
                    <a:bodyPr/>
                    <a:lstStyle/>
                    <a:p>
                      <a:r>
                        <a:rPr lang="en-US" sz="1400" dirty="0" smtClean="0"/>
                        <a:t>45-54</a:t>
                      </a:r>
                      <a:endParaRPr lang="en-US" sz="1400" dirty="0"/>
                    </a:p>
                  </a:txBody>
                  <a:tcPr/>
                </a:tc>
                <a:tc>
                  <a:txBody>
                    <a:bodyPr/>
                    <a:lstStyle/>
                    <a:p>
                      <a:r>
                        <a:rPr lang="en-US" sz="1400" dirty="0" smtClean="0"/>
                        <a:t>19%</a:t>
                      </a:r>
                      <a:endParaRPr lang="en-US" sz="1400" dirty="0"/>
                    </a:p>
                  </a:txBody>
                  <a:tcPr/>
                </a:tc>
              </a:tr>
              <a:tr h="287943">
                <a:tc>
                  <a:txBody>
                    <a:bodyPr/>
                    <a:lstStyle/>
                    <a:p>
                      <a:r>
                        <a:rPr lang="en-US" sz="1400" dirty="0" smtClean="0"/>
                        <a:t>55-64</a:t>
                      </a:r>
                      <a:endParaRPr lang="en-US" sz="1400" dirty="0"/>
                    </a:p>
                  </a:txBody>
                  <a:tcPr/>
                </a:tc>
                <a:tc>
                  <a:txBody>
                    <a:bodyPr/>
                    <a:lstStyle/>
                    <a:p>
                      <a:r>
                        <a:rPr lang="en-US" sz="1400" dirty="0" smtClean="0"/>
                        <a:t>16%</a:t>
                      </a:r>
                      <a:endParaRPr lang="en-US" sz="1400" dirty="0"/>
                    </a:p>
                  </a:txBody>
                  <a:tcPr/>
                </a:tc>
              </a:tr>
              <a:tr h="287943">
                <a:tc>
                  <a:txBody>
                    <a:bodyPr/>
                    <a:lstStyle/>
                    <a:p>
                      <a:r>
                        <a:rPr lang="en-US" sz="1400" dirty="0" smtClean="0"/>
                        <a:t>65+</a:t>
                      </a:r>
                      <a:endParaRPr lang="en-US" sz="1400" dirty="0"/>
                    </a:p>
                  </a:txBody>
                  <a:tcPr/>
                </a:tc>
                <a:tc>
                  <a:txBody>
                    <a:bodyPr/>
                    <a:lstStyle/>
                    <a:p>
                      <a:r>
                        <a:rPr lang="en-US" sz="1400" dirty="0" smtClean="0"/>
                        <a:t>17%</a:t>
                      </a:r>
                      <a:endParaRPr lang="en-US" sz="1400" dirty="0"/>
                    </a:p>
                  </a:txBody>
                  <a:tcPr/>
                </a:tc>
              </a:tr>
            </a:tbl>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3</a:t>
            </a:fld>
            <a:endParaRPr lang="en-US" dirty="0"/>
          </a:p>
        </p:txBody>
      </p:sp>
    </p:spTree>
    <p:extLst>
      <p:ext uri="{BB962C8B-B14F-4D97-AF65-F5344CB8AC3E}">
        <p14:creationId xmlns:p14="http://schemas.microsoft.com/office/powerpoint/2010/main" val="23849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txBox="1">
            <a:spLocks/>
          </p:cNvSpPr>
          <p:nvPr/>
        </p:nvSpPr>
        <p:spPr>
          <a:xfrm>
            <a:off x="411341" y="274638"/>
            <a:ext cx="8368570" cy="70643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0000" cap="none" spc="0">
                <a:solidFill>
                  <a:schemeClr val="accent2"/>
                </a:solidFill>
                <a:latin typeface="Tahoma"/>
                <a:ea typeface="+mj-ea"/>
                <a:cs typeface="Tahoma"/>
              </a:defRPr>
            </a:lvl1pPr>
          </a:lstStyle>
          <a:p>
            <a:r>
              <a:rPr lang="en-US" smtClean="0"/>
              <a:t>Participants (continued)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4156869"/>
              </p:ext>
            </p:extLst>
          </p:nvPr>
        </p:nvGraphicFramePr>
        <p:xfrm>
          <a:off x="713314" y="976208"/>
          <a:ext cx="3722915" cy="2225040"/>
        </p:xfrm>
        <a:graphic>
          <a:graphicData uri="http://schemas.openxmlformats.org/drawingml/2006/table">
            <a:tbl>
              <a:tblPr firstRow="1" bandRow="1">
                <a:tableStyleId>{284E427A-3D55-4303-BF80-6455036E1DE7}</a:tableStyleId>
              </a:tblPr>
              <a:tblGrid>
                <a:gridCol w="3048000"/>
                <a:gridCol w="674915"/>
              </a:tblGrid>
              <a:tr h="370840">
                <a:tc gridSpan="2">
                  <a:txBody>
                    <a:bodyPr/>
                    <a:lstStyle/>
                    <a:p>
                      <a:r>
                        <a:rPr lang="en-US" sz="1400" dirty="0" smtClean="0"/>
                        <a:t>Race of participants </a:t>
                      </a:r>
                      <a:endParaRPr lang="en-US" sz="1400" dirty="0"/>
                    </a:p>
                  </a:txBody>
                  <a:tcPr/>
                </a:tc>
                <a:tc hMerge="1">
                  <a:txBody>
                    <a:bodyPr/>
                    <a:lstStyle/>
                    <a:p>
                      <a:endParaRPr lang="en-US" sz="1400" dirty="0"/>
                    </a:p>
                  </a:txBody>
                  <a:tcPr/>
                </a:tc>
              </a:tr>
              <a:tr h="370840">
                <a:tc>
                  <a:txBody>
                    <a:bodyPr/>
                    <a:lstStyle/>
                    <a:p>
                      <a:r>
                        <a:rPr lang="en-US" sz="1400" dirty="0" smtClean="0"/>
                        <a:t>White</a:t>
                      </a:r>
                      <a:endParaRPr lang="en-US" sz="1400" dirty="0"/>
                    </a:p>
                  </a:txBody>
                  <a:tcPr/>
                </a:tc>
                <a:tc>
                  <a:txBody>
                    <a:bodyPr/>
                    <a:lstStyle/>
                    <a:p>
                      <a:r>
                        <a:rPr lang="en-US" sz="1400" dirty="0" smtClean="0"/>
                        <a:t>92%</a:t>
                      </a:r>
                      <a:endParaRPr lang="en-US" sz="1400" dirty="0"/>
                    </a:p>
                  </a:txBody>
                  <a:tcPr/>
                </a:tc>
              </a:tr>
              <a:tr h="370840">
                <a:tc>
                  <a:txBody>
                    <a:bodyPr/>
                    <a:lstStyle/>
                    <a:p>
                      <a:r>
                        <a:rPr lang="en-US" sz="1400" dirty="0" smtClean="0"/>
                        <a:t>Black or African</a:t>
                      </a:r>
                      <a:r>
                        <a:rPr lang="en-US" sz="1400" baseline="0" dirty="0" smtClean="0"/>
                        <a:t> American</a:t>
                      </a:r>
                      <a:endParaRPr lang="en-US" sz="1400" dirty="0"/>
                    </a:p>
                  </a:txBody>
                  <a:tcPr/>
                </a:tc>
                <a:tc>
                  <a:txBody>
                    <a:bodyPr/>
                    <a:lstStyle/>
                    <a:p>
                      <a:r>
                        <a:rPr lang="en-US" sz="1400" dirty="0" smtClean="0"/>
                        <a:t>4%</a:t>
                      </a:r>
                      <a:endParaRPr lang="en-US" sz="1400" dirty="0"/>
                    </a:p>
                  </a:txBody>
                  <a:tcPr/>
                </a:tc>
              </a:tr>
              <a:tr h="370840">
                <a:tc>
                  <a:txBody>
                    <a:bodyPr/>
                    <a:lstStyle/>
                    <a:p>
                      <a:r>
                        <a:rPr lang="en-US" sz="1400" dirty="0" smtClean="0"/>
                        <a:t>Native</a:t>
                      </a:r>
                      <a:r>
                        <a:rPr lang="en-US" sz="1400" baseline="0" dirty="0" smtClean="0"/>
                        <a:t> American or Alaskan Native</a:t>
                      </a:r>
                      <a:endParaRPr lang="en-US" sz="1400" dirty="0"/>
                    </a:p>
                  </a:txBody>
                  <a:tcPr/>
                </a:tc>
                <a:tc>
                  <a:txBody>
                    <a:bodyPr/>
                    <a:lstStyle/>
                    <a:p>
                      <a:r>
                        <a:rPr lang="en-US" sz="1400" dirty="0" smtClean="0"/>
                        <a:t>1%</a:t>
                      </a:r>
                      <a:endParaRPr lang="en-US" sz="1400" dirty="0"/>
                    </a:p>
                  </a:txBody>
                  <a:tcPr/>
                </a:tc>
              </a:tr>
              <a:tr h="370840">
                <a:tc>
                  <a:txBody>
                    <a:bodyPr/>
                    <a:lstStyle/>
                    <a:p>
                      <a:r>
                        <a:rPr lang="en-US" sz="1400" dirty="0" smtClean="0"/>
                        <a:t>Mixed race</a:t>
                      </a:r>
                      <a:endParaRPr lang="en-US" sz="1400" dirty="0"/>
                    </a:p>
                  </a:txBody>
                  <a:tcPr/>
                </a:tc>
                <a:tc>
                  <a:txBody>
                    <a:bodyPr/>
                    <a:lstStyle/>
                    <a:p>
                      <a:r>
                        <a:rPr lang="en-US" sz="1400" dirty="0" smtClean="0"/>
                        <a:t>1%</a:t>
                      </a:r>
                      <a:endParaRPr lang="en-US" sz="1400" dirty="0"/>
                    </a:p>
                  </a:txBody>
                  <a:tcPr/>
                </a:tc>
              </a:tr>
              <a:tr h="370840">
                <a:tc>
                  <a:txBody>
                    <a:bodyPr/>
                    <a:lstStyle/>
                    <a:p>
                      <a:r>
                        <a:rPr lang="en-US" sz="1400" dirty="0" smtClean="0"/>
                        <a:t>Some other race</a:t>
                      </a:r>
                      <a:endParaRPr lang="en-US" sz="1400" dirty="0"/>
                    </a:p>
                  </a:txBody>
                  <a:tcPr/>
                </a:tc>
                <a:tc>
                  <a:txBody>
                    <a:bodyPr/>
                    <a:lstStyle/>
                    <a:p>
                      <a:r>
                        <a:rPr lang="en-US" sz="1400" dirty="0" smtClean="0"/>
                        <a:t>1%</a:t>
                      </a:r>
                      <a:endParaRPr lang="en-US" sz="14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22429108"/>
              </p:ext>
            </p:extLst>
          </p:nvPr>
        </p:nvGraphicFramePr>
        <p:xfrm>
          <a:off x="713314" y="3399282"/>
          <a:ext cx="3722915" cy="3323054"/>
        </p:xfrm>
        <a:graphic>
          <a:graphicData uri="http://schemas.openxmlformats.org/drawingml/2006/table">
            <a:tbl>
              <a:tblPr firstRow="1" bandRow="1">
                <a:tableStyleId>{284E427A-3D55-4303-BF80-6455036E1DE7}</a:tableStyleId>
              </a:tblPr>
              <a:tblGrid>
                <a:gridCol w="3048000"/>
                <a:gridCol w="674915"/>
              </a:tblGrid>
              <a:tr h="356334">
                <a:tc gridSpan="2">
                  <a:txBody>
                    <a:bodyPr/>
                    <a:lstStyle/>
                    <a:p>
                      <a:r>
                        <a:rPr lang="en-US" sz="1400" dirty="0" smtClean="0"/>
                        <a:t>Employment status of participants </a:t>
                      </a:r>
                      <a:endParaRPr lang="en-US" sz="1400" dirty="0"/>
                    </a:p>
                  </a:txBody>
                  <a:tcPr/>
                </a:tc>
                <a:tc hMerge="1">
                  <a:txBody>
                    <a:bodyPr/>
                    <a:lstStyle/>
                    <a:p>
                      <a:endParaRPr lang="en-US" sz="1400" dirty="0"/>
                    </a:p>
                  </a:txBody>
                  <a:tcPr/>
                </a:tc>
              </a:tr>
              <a:tr h="370840">
                <a:tc>
                  <a:txBody>
                    <a:bodyPr/>
                    <a:lstStyle/>
                    <a:p>
                      <a:r>
                        <a:rPr lang="en-US" sz="1400" dirty="0" smtClean="0"/>
                        <a:t>Employed</a:t>
                      </a:r>
                      <a:r>
                        <a:rPr lang="en-US" sz="1400" baseline="0" dirty="0" smtClean="0"/>
                        <a:t> full or part-time</a:t>
                      </a:r>
                      <a:endParaRPr lang="en-US" sz="1400" dirty="0"/>
                    </a:p>
                  </a:txBody>
                  <a:tcPr/>
                </a:tc>
                <a:tc>
                  <a:txBody>
                    <a:bodyPr/>
                    <a:lstStyle/>
                    <a:p>
                      <a:r>
                        <a:rPr lang="en-US" sz="1400" dirty="0" smtClean="0"/>
                        <a:t>51%</a:t>
                      </a:r>
                      <a:endParaRPr lang="en-US" sz="1400" dirty="0"/>
                    </a:p>
                  </a:txBody>
                  <a:tcPr/>
                </a:tc>
              </a:tr>
              <a:tr h="370840">
                <a:tc>
                  <a:txBody>
                    <a:bodyPr/>
                    <a:lstStyle/>
                    <a:p>
                      <a:r>
                        <a:rPr lang="en-US" sz="1400" dirty="0" smtClean="0"/>
                        <a:t>Retired</a:t>
                      </a:r>
                      <a:endParaRPr lang="en-US" sz="1400" dirty="0"/>
                    </a:p>
                  </a:txBody>
                  <a:tcPr/>
                </a:tc>
                <a:tc>
                  <a:txBody>
                    <a:bodyPr/>
                    <a:lstStyle/>
                    <a:p>
                      <a:r>
                        <a:rPr lang="en-US" sz="1400" dirty="0" smtClean="0"/>
                        <a:t>21%</a:t>
                      </a:r>
                      <a:endParaRPr lang="en-US" sz="1400" dirty="0"/>
                    </a:p>
                  </a:txBody>
                  <a:tcPr/>
                </a:tc>
              </a:tr>
              <a:tr h="370840">
                <a:tc>
                  <a:txBody>
                    <a:bodyPr/>
                    <a:lstStyle/>
                    <a:p>
                      <a:r>
                        <a:rPr lang="en-US" sz="1400" dirty="0" smtClean="0"/>
                        <a:t>Homemaker</a:t>
                      </a:r>
                      <a:endParaRPr lang="en-US" sz="1400" dirty="0"/>
                    </a:p>
                  </a:txBody>
                  <a:tcPr/>
                </a:tc>
                <a:tc>
                  <a:txBody>
                    <a:bodyPr/>
                    <a:lstStyle/>
                    <a:p>
                      <a:r>
                        <a:rPr lang="en-US" sz="1400" dirty="0" smtClean="0"/>
                        <a:t>7%</a:t>
                      </a:r>
                      <a:endParaRPr lang="en-US" sz="1400" dirty="0"/>
                    </a:p>
                  </a:txBody>
                  <a:tcPr/>
                </a:tc>
              </a:tr>
              <a:tr h="370840">
                <a:tc>
                  <a:txBody>
                    <a:bodyPr/>
                    <a:lstStyle/>
                    <a:p>
                      <a:r>
                        <a:rPr lang="en-US" sz="1400" dirty="0" smtClean="0"/>
                        <a:t>Self-employed</a:t>
                      </a:r>
                      <a:endParaRPr lang="en-US" sz="1400" dirty="0"/>
                    </a:p>
                  </a:txBody>
                  <a:tcPr/>
                </a:tc>
                <a:tc>
                  <a:txBody>
                    <a:bodyPr/>
                    <a:lstStyle/>
                    <a:p>
                      <a:r>
                        <a:rPr lang="en-US" sz="1400" dirty="0" smtClean="0"/>
                        <a:t>6%</a:t>
                      </a:r>
                      <a:endParaRPr lang="en-US" sz="1400" dirty="0"/>
                    </a:p>
                  </a:txBody>
                  <a:tcPr/>
                </a:tc>
              </a:tr>
              <a:tr h="370840">
                <a:tc>
                  <a:txBody>
                    <a:bodyPr/>
                    <a:lstStyle/>
                    <a:p>
                      <a:r>
                        <a:rPr lang="en-US" sz="1400" dirty="0" smtClean="0"/>
                        <a:t>Student</a:t>
                      </a:r>
                      <a:endParaRPr lang="en-US" sz="1400" dirty="0"/>
                    </a:p>
                  </a:txBody>
                  <a:tcPr/>
                </a:tc>
                <a:tc>
                  <a:txBody>
                    <a:bodyPr/>
                    <a:lstStyle/>
                    <a:p>
                      <a:r>
                        <a:rPr lang="en-US" sz="1400" dirty="0" smtClean="0"/>
                        <a:t>5%</a:t>
                      </a:r>
                      <a:endParaRPr lang="en-US" sz="1400" dirty="0"/>
                    </a:p>
                  </a:txBody>
                  <a:tcPr/>
                </a:tc>
              </a:tr>
              <a:tr h="370840">
                <a:tc>
                  <a:txBody>
                    <a:bodyPr/>
                    <a:lstStyle/>
                    <a:p>
                      <a:r>
                        <a:rPr lang="en-US" sz="1400" dirty="0" smtClean="0"/>
                        <a:t>Not employed, looking for work</a:t>
                      </a:r>
                      <a:endParaRPr lang="en-US" sz="1400" dirty="0"/>
                    </a:p>
                  </a:txBody>
                  <a:tcPr/>
                </a:tc>
                <a:tc>
                  <a:txBody>
                    <a:bodyPr/>
                    <a:lstStyle/>
                    <a:p>
                      <a:r>
                        <a:rPr lang="en-US" sz="1400" dirty="0" smtClean="0"/>
                        <a:t>4%</a:t>
                      </a:r>
                      <a:endParaRPr lang="en-US" sz="1400" dirty="0"/>
                    </a:p>
                  </a:txBody>
                  <a:tcPr/>
                </a:tc>
              </a:tr>
              <a:tr h="370840">
                <a:tc>
                  <a:txBody>
                    <a:bodyPr/>
                    <a:lstStyle/>
                    <a:p>
                      <a:r>
                        <a:rPr lang="en-US" sz="1400" dirty="0" smtClean="0"/>
                        <a:t>Not employed, not looking for work</a:t>
                      </a:r>
                      <a:endParaRPr lang="en-US" sz="1400" dirty="0"/>
                    </a:p>
                  </a:txBody>
                  <a:tcPr/>
                </a:tc>
                <a:tc>
                  <a:txBody>
                    <a:bodyPr/>
                    <a:lstStyle/>
                    <a:p>
                      <a:r>
                        <a:rPr lang="en-US" sz="1400" dirty="0" smtClean="0"/>
                        <a:t>3%</a:t>
                      </a:r>
                      <a:endParaRPr lang="en-US" sz="1400" dirty="0"/>
                    </a:p>
                  </a:txBody>
                  <a:tcPr/>
                </a:tc>
              </a:tr>
              <a:tr h="370840">
                <a:tc>
                  <a:txBody>
                    <a:bodyPr/>
                    <a:lstStyle/>
                    <a:p>
                      <a:r>
                        <a:rPr lang="en-US" sz="1400" dirty="0" smtClean="0"/>
                        <a:t>Other</a:t>
                      </a:r>
                      <a:endParaRPr lang="en-US" sz="1400" dirty="0"/>
                    </a:p>
                  </a:txBody>
                  <a:tcPr/>
                </a:tc>
                <a:tc>
                  <a:txBody>
                    <a:bodyPr/>
                    <a:lstStyle/>
                    <a:p>
                      <a:r>
                        <a:rPr lang="en-US" sz="1400" dirty="0" smtClean="0"/>
                        <a:t>3%</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56952313"/>
              </p:ext>
            </p:extLst>
          </p:nvPr>
        </p:nvGraphicFramePr>
        <p:xfrm>
          <a:off x="4779417" y="976208"/>
          <a:ext cx="3722915" cy="2225040"/>
        </p:xfrm>
        <a:graphic>
          <a:graphicData uri="http://schemas.openxmlformats.org/drawingml/2006/table">
            <a:tbl>
              <a:tblPr firstRow="1" bandRow="1">
                <a:tableStyleId>{284E427A-3D55-4303-BF80-6455036E1DE7}</a:tableStyleId>
              </a:tblPr>
              <a:tblGrid>
                <a:gridCol w="3048000"/>
                <a:gridCol w="674915"/>
              </a:tblGrid>
              <a:tr h="370840">
                <a:tc gridSpan="2">
                  <a:txBody>
                    <a:bodyPr/>
                    <a:lstStyle/>
                    <a:p>
                      <a:r>
                        <a:rPr lang="en-US" sz="1400" dirty="0" smtClean="0"/>
                        <a:t>Education</a:t>
                      </a:r>
                      <a:r>
                        <a:rPr lang="en-US" sz="1400" baseline="0" dirty="0" smtClean="0"/>
                        <a:t> level of participants</a:t>
                      </a:r>
                      <a:endParaRPr lang="en-US" sz="1400" dirty="0"/>
                    </a:p>
                  </a:txBody>
                  <a:tcPr/>
                </a:tc>
                <a:tc hMerge="1">
                  <a:txBody>
                    <a:bodyPr/>
                    <a:lstStyle/>
                    <a:p>
                      <a:endParaRPr lang="en-US" sz="1400" dirty="0"/>
                    </a:p>
                  </a:txBody>
                  <a:tcPr/>
                </a:tc>
              </a:tr>
              <a:tr h="370840">
                <a:tc>
                  <a:txBody>
                    <a:bodyPr/>
                    <a:lstStyle/>
                    <a:p>
                      <a:r>
                        <a:rPr lang="en-US" sz="1400" dirty="0" smtClean="0"/>
                        <a:t>High school graduate or less</a:t>
                      </a:r>
                      <a:endParaRPr lang="en-US" sz="1400" dirty="0"/>
                    </a:p>
                  </a:txBody>
                  <a:tcPr/>
                </a:tc>
                <a:tc>
                  <a:txBody>
                    <a:bodyPr/>
                    <a:lstStyle/>
                    <a:p>
                      <a:r>
                        <a:rPr lang="en-US" sz="1400" dirty="0" smtClean="0"/>
                        <a:t>23%</a:t>
                      </a:r>
                      <a:endParaRPr lang="en-US" sz="1400" dirty="0"/>
                    </a:p>
                  </a:txBody>
                  <a:tcPr/>
                </a:tc>
              </a:tr>
              <a:tr h="370840">
                <a:tc>
                  <a:txBody>
                    <a:bodyPr/>
                    <a:lstStyle/>
                    <a:p>
                      <a:r>
                        <a:rPr lang="en-US" sz="1400" dirty="0" smtClean="0"/>
                        <a:t>Some</a:t>
                      </a:r>
                      <a:r>
                        <a:rPr lang="en-US" sz="1400" baseline="0" dirty="0" smtClean="0"/>
                        <a:t> college</a:t>
                      </a:r>
                      <a:endParaRPr lang="en-US" sz="1400" dirty="0"/>
                    </a:p>
                  </a:txBody>
                  <a:tcPr/>
                </a:tc>
                <a:tc>
                  <a:txBody>
                    <a:bodyPr/>
                    <a:lstStyle/>
                    <a:p>
                      <a:r>
                        <a:rPr lang="en-US" sz="1400" dirty="0" smtClean="0"/>
                        <a:t>23%</a:t>
                      </a:r>
                      <a:endParaRPr lang="en-US" sz="1400" dirty="0"/>
                    </a:p>
                  </a:txBody>
                  <a:tcPr/>
                </a:tc>
              </a:tr>
              <a:tr h="370840">
                <a:tc>
                  <a:txBody>
                    <a:bodyPr/>
                    <a:lstStyle/>
                    <a:p>
                      <a:r>
                        <a:rPr lang="en-US" sz="1400" dirty="0" smtClean="0"/>
                        <a:t>Associate’s degree</a:t>
                      </a:r>
                      <a:endParaRPr lang="en-US" sz="1400" dirty="0"/>
                    </a:p>
                  </a:txBody>
                  <a:tcPr/>
                </a:tc>
                <a:tc>
                  <a:txBody>
                    <a:bodyPr/>
                    <a:lstStyle/>
                    <a:p>
                      <a:r>
                        <a:rPr lang="en-US" sz="1400" dirty="0" smtClean="0"/>
                        <a:t>15%</a:t>
                      </a:r>
                      <a:endParaRPr lang="en-US" sz="1400" dirty="0"/>
                    </a:p>
                  </a:txBody>
                  <a:tcPr/>
                </a:tc>
              </a:tr>
              <a:tr h="370840">
                <a:tc>
                  <a:txBody>
                    <a:bodyPr/>
                    <a:lstStyle/>
                    <a:p>
                      <a:r>
                        <a:rPr lang="en-US" sz="1400" dirty="0" smtClean="0"/>
                        <a:t>College 4 years</a:t>
                      </a:r>
                      <a:endParaRPr lang="en-US" sz="1400" dirty="0"/>
                    </a:p>
                  </a:txBody>
                  <a:tcPr/>
                </a:tc>
                <a:tc>
                  <a:txBody>
                    <a:bodyPr/>
                    <a:lstStyle/>
                    <a:p>
                      <a:r>
                        <a:rPr lang="en-US" sz="1400" dirty="0" smtClean="0"/>
                        <a:t>24%</a:t>
                      </a:r>
                      <a:endParaRPr lang="en-US" sz="1400" dirty="0"/>
                    </a:p>
                  </a:txBody>
                  <a:tcPr/>
                </a:tc>
              </a:tr>
              <a:tr h="370840">
                <a:tc>
                  <a:txBody>
                    <a:bodyPr/>
                    <a:lstStyle/>
                    <a:p>
                      <a:r>
                        <a:rPr lang="en-US" sz="1400" dirty="0" smtClean="0"/>
                        <a:t>Post graduate</a:t>
                      </a:r>
                      <a:endParaRPr lang="en-US" sz="1400" dirty="0"/>
                    </a:p>
                  </a:txBody>
                  <a:tcPr/>
                </a:tc>
                <a:tc>
                  <a:txBody>
                    <a:bodyPr/>
                    <a:lstStyle/>
                    <a:p>
                      <a:r>
                        <a:rPr lang="en-US" sz="1400" dirty="0" smtClean="0"/>
                        <a:t>16%</a:t>
                      </a:r>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01506556"/>
              </p:ext>
            </p:extLst>
          </p:nvPr>
        </p:nvGraphicFramePr>
        <p:xfrm>
          <a:off x="4779417" y="3384776"/>
          <a:ext cx="3722915" cy="3337560"/>
        </p:xfrm>
        <a:graphic>
          <a:graphicData uri="http://schemas.openxmlformats.org/drawingml/2006/table">
            <a:tbl>
              <a:tblPr firstRow="1" bandRow="1">
                <a:tableStyleId>{284E427A-3D55-4303-BF80-6455036E1DE7}</a:tableStyleId>
              </a:tblPr>
              <a:tblGrid>
                <a:gridCol w="3048000"/>
                <a:gridCol w="674915"/>
              </a:tblGrid>
              <a:tr h="370840">
                <a:tc gridSpan="2">
                  <a:txBody>
                    <a:bodyPr/>
                    <a:lstStyle/>
                    <a:p>
                      <a:r>
                        <a:rPr lang="en-US" sz="1400" dirty="0" smtClean="0"/>
                        <a:t>Annual household income of participants </a:t>
                      </a:r>
                      <a:endParaRPr lang="en-US" sz="1400" dirty="0"/>
                    </a:p>
                  </a:txBody>
                  <a:tcPr/>
                </a:tc>
                <a:tc hMerge="1">
                  <a:txBody>
                    <a:bodyPr/>
                    <a:lstStyle/>
                    <a:p>
                      <a:endParaRPr lang="en-US" sz="1400" dirty="0"/>
                    </a:p>
                  </a:txBody>
                  <a:tcPr/>
                </a:tc>
              </a:tr>
              <a:tr h="370840">
                <a:tc>
                  <a:txBody>
                    <a:bodyPr/>
                    <a:lstStyle/>
                    <a:p>
                      <a:r>
                        <a:rPr lang="en-US" sz="1400" dirty="0" smtClean="0"/>
                        <a:t>Less than $15,000</a:t>
                      </a:r>
                      <a:endParaRPr lang="en-US" sz="1400" dirty="0"/>
                    </a:p>
                  </a:txBody>
                  <a:tcPr/>
                </a:tc>
                <a:tc>
                  <a:txBody>
                    <a:bodyPr/>
                    <a:lstStyle/>
                    <a:p>
                      <a:r>
                        <a:rPr lang="en-US" sz="1400" dirty="0" smtClean="0"/>
                        <a:t>9%</a:t>
                      </a:r>
                      <a:endParaRPr lang="en-US" sz="1400" dirty="0"/>
                    </a:p>
                  </a:txBody>
                  <a:tcPr/>
                </a:tc>
              </a:tr>
              <a:tr h="370840">
                <a:tc>
                  <a:txBody>
                    <a:bodyPr/>
                    <a:lstStyle/>
                    <a:p>
                      <a:r>
                        <a:rPr lang="en-US" sz="1400" dirty="0" smtClean="0"/>
                        <a:t>$15,000-$24,999</a:t>
                      </a:r>
                      <a:endParaRPr lang="en-US" sz="1400" dirty="0"/>
                    </a:p>
                  </a:txBody>
                  <a:tcPr/>
                </a:tc>
                <a:tc>
                  <a:txBody>
                    <a:bodyPr/>
                    <a:lstStyle/>
                    <a:p>
                      <a:r>
                        <a:rPr lang="en-US" sz="1400" dirty="0" smtClean="0"/>
                        <a:t>9%</a:t>
                      </a:r>
                      <a:endParaRPr lang="en-US" sz="1400" dirty="0"/>
                    </a:p>
                  </a:txBody>
                  <a:tcPr/>
                </a:tc>
              </a:tr>
              <a:tr h="370840">
                <a:tc>
                  <a:txBody>
                    <a:bodyPr/>
                    <a:lstStyle/>
                    <a:p>
                      <a:r>
                        <a:rPr lang="en-US" sz="1350" dirty="0" smtClean="0"/>
                        <a:t>$25,000-$34,999</a:t>
                      </a:r>
                      <a:endParaRPr lang="en-US" sz="1350" b="0" dirty="0"/>
                    </a:p>
                  </a:txBody>
                  <a:tcPr/>
                </a:tc>
                <a:tc>
                  <a:txBody>
                    <a:bodyPr/>
                    <a:lstStyle/>
                    <a:p>
                      <a:pPr algn="ctr"/>
                      <a:r>
                        <a:rPr lang="en-US" sz="1350" dirty="0" smtClean="0"/>
                        <a:t>11%</a:t>
                      </a:r>
                      <a:endParaRPr lang="en-US" sz="1350" dirty="0"/>
                    </a:p>
                  </a:txBody>
                  <a:tcPr/>
                </a:tc>
              </a:tr>
              <a:tr h="370840">
                <a:tc>
                  <a:txBody>
                    <a:bodyPr/>
                    <a:lstStyle/>
                    <a:p>
                      <a:r>
                        <a:rPr lang="en-US" sz="1350" dirty="0" smtClean="0"/>
                        <a:t>$35,000</a:t>
                      </a:r>
                      <a:r>
                        <a:rPr lang="en-US" sz="1350" baseline="0" dirty="0" smtClean="0"/>
                        <a:t> to $49,999</a:t>
                      </a:r>
                      <a:endParaRPr lang="en-US" sz="1350" b="0" dirty="0"/>
                    </a:p>
                  </a:txBody>
                  <a:tcPr/>
                </a:tc>
                <a:tc>
                  <a:txBody>
                    <a:bodyPr/>
                    <a:lstStyle/>
                    <a:p>
                      <a:pPr algn="ctr"/>
                      <a:r>
                        <a:rPr lang="en-US" sz="1350" dirty="0" smtClean="0"/>
                        <a:t>14%</a:t>
                      </a:r>
                      <a:endParaRPr lang="en-US" sz="1350" dirty="0"/>
                    </a:p>
                  </a:txBody>
                  <a:tcPr/>
                </a:tc>
              </a:tr>
              <a:tr h="370840">
                <a:tc>
                  <a:txBody>
                    <a:bodyPr/>
                    <a:lstStyle/>
                    <a:p>
                      <a:r>
                        <a:rPr lang="en-US" sz="1350" dirty="0" smtClean="0"/>
                        <a:t>$50,000 to $74,999</a:t>
                      </a:r>
                      <a:endParaRPr lang="en-US" sz="1350" b="0" dirty="0"/>
                    </a:p>
                  </a:txBody>
                  <a:tcPr/>
                </a:tc>
                <a:tc>
                  <a:txBody>
                    <a:bodyPr/>
                    <a:lstStyle/>
                    <a:p>
                      <a:pPr algn="ctr"/>
                      <a:r>
                        <a:rPr lang="en-US" sz="1350" dirty="0" smtClean="0"/>
                        <a:t>19%</a:t>
                      </a:r>
                      <a:endParaRPr lang="en-US" sz="1350" dirty="0"/>
                    </a:p>
                  </a:txBody>
                  <a:tcPr/>
                </a:tc>
              </a:tr>
              <a:tr h="370840">
                <a:tc>
                  <a:txBody>
                    <a:bodyPr/>
                    <a:lstStyle/>
                    <a:p>
                      <a:r>
                        <a:rPr lang="en-US" sz="1350" dirty="0" smtClean="0"/>
                        <a:t>$75,000</a:t>
                      </a:r>
                      <a:r>
                        <a:rPr lang="en-US" sz="1350" baseline="0" dirty="0" smtClean="0"/>
                        <a:t> to $99,999</a:t>
                      </a:r>
                      <a:endParaRPr lang="en-US" sz="1350" dirty="0"/>
                    </a:p>
                  </a:txBody>
                  <a:tcPr/>
                </a:tc>
                <a:tc>
                  <a:txBody>
                    <a:bodyPr/>
                    <a:lstStyle/>
                    <a:p>
                      <a:pPr algn="ctr"/>
                      <a:r>
                        <a:rPr lang="en-US" sz="1350" dirty="0" smtClean="0"/>
                        <a:t>14%</a:t>
                      </a:r>
                      <a:endParaRPr lang="en-US" sz="1350" dirty="0"/>
                    </a:p>
                  </a:txBody>
                  <a:tcPr/>
                </a:tc>
              </a:tr>
              <a:tr h="370840">
                <a:tc>
                  <a:txBody>
                    <a:bodyPr/>
                    <a:lstStyle/>
                    <a:p>
                      <a:r>
                        <a:rPr lang="en-US" sz="1350" dirty="0" smtClean="0"/>
                        <a:t>$100,000</a:t>
                      </a:r>
                      <a:r>
                        <a:rPr lang="en-US" sz="1350" baseline="0" dirty="0" smtClean="0"/>
                        <a:t> or more</a:t>
                      </a:r>
                      <a:endParaRPr lang="en-US" sz="1350" dirty="0"/>
                    </a:p>
                  </a:txBody>
                  <a:tcPr/>
                </a:tc>
                <a:tc>
                  <a:txBody>
                    <a:bodyPr/>
                    <a:lstStyle/>
                    <a:p>
                      <a:pPr algn="ctr"/>
                      <a:r>
                        <a:rPr lang="en-US" sz="1350" dirty="0" smtClean="0"/>
                        <a:t>16%</a:t>
                      </a:r>
                      <a:endParaRPr lang="en-US" sz="1350" dirty="0"/>
                    </a:p>
                  </a:txBody>
                  <a:tcPr/>
                </a:tc>
              </a:tr>
              <a:tr h="370840">
                <a:tc>
                  <a:txBody>
                    <a:bodyPr/>
                    <a:lstStyle/>
                    <a:p>
                      <a:r>
                        <a:rPr lang="en-US" sz="1350" dirty="0" smtClean="0"/>
                        <a:t>Prefer not to respond</a:t>
                      </a:r>
                      <a:endParaRPr lang="en-US" sz="1350" dirty="0"/>
                    </a:p>
                  </a:txBody>
                  <a:tcPr/>
                </a:tc>
                <a:tc>
                  <a:txBody>
                    <a:bodyPr/>
                    <a:lstStyle/>
                    <a:p>
                      <a:pPr algn="ctr"/>
                      <a:r>
                        <a:rPr lang="en-US" sz="1350" dirty="0" smtClean="0"/>
                        <a:t>6%</a:t>
                      </a:r>
                      <a:endParaRPr lang="en-US" sz="1350" dirty="0"/>
                    </a:p>
                  </a:txBody>
                  <a:tcPr/>
                </a:tc>
              </a:tr>
            </a:tbl>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4</a:t>
            </a:fld>
            <a:endParaRPr lang="en-US" dirty="0"/>
          </a:p>
        </p:txBody>
      </p:sp>
    </p:spTree>
    <p:extLst>
      <p:ext uri="{BB962C8B-B14F-4D97-AF65-F5344CB8AC3E}">
        <p14:creationId xmlns:p14="http://schemas.microsoft.com/office/powerpoint/2010/main" val="35797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Health Results</a:t>
            </a:r>
            <a:endParaRPr lang="en-US" dirty="0"/>
          </a:p>
        </p:txBody>
      </p:sp>
    </p:spTree>
    <p:extLst>
      <p:ext uri="{BB962C8B-B14F-4D97-AF65-F5344CB8AC3E}">
        <p14:creationId xmlns:p14="http://schemas.microsoft.com/office/powerpoint/2010/main" val="275206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Dental Health Summary</a:t>
            </a:r>
            <a:endParaRPr lang="en-US" sz="2800" dirty="0"/>
          </a:p>
        </p:txBody>
      </p:sp>
      <p:sp>
        <p:nvSpPr>
          <p:cNvPr id="3" name="Content Placeholder 2"/>
          <p:cNvSpPr>
            <a:spLocks noGrp="1"/>
          </p:cNvSpPr>
          <p:nvPr>
            <p:ph idx="1"/>
          </p:nvPr>
        </p:nvSpPr>
        <p:spPr/>
        <p:txBody>
          <a:bodyPr>
            <a:normAutofit/>
          </a:bodyPr>
          <a:lstStyle/>
          <a:p>
            <a:pPr marL="285750" indent="-285750">
              <a:spcBef>
                <a:spcPts val="0"/>
              </a:spcBef>
              <a:spcAft>
                <a:spcPts val="1600"/>
              </a:spcAft>
              <a:buClr>
                <a:schemeClr val="accent2"/>
              </a:buClr>
              <a:buSzPct val="8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majority of adults feel their dental health is good or very good.  Nearly half have never lost a tooth to decay or gum disease.</a:t>
            </a:r>
          </a:p>
          <a:p>
            <a:pPr marL="285750" indent="-285750">
              <a:spcBef>
                <a:spcPts val="0"/>
              </a:spcBef>
              <a:spcAft>
                <a:spcPts val="1600"/>
              </a:spcAft>
              <a:buClr>
                <a:schemeClr val="accent2"/>
              </a:buClr>
              <a:buSzPct val="8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Most people have a regular dentist, and one that is within their network.</a:t>
            </a:r>
          </a:p>
          <a:p>
            <a:pPr marL="285750" indent="-285750">
              <a:spcBef>
                <a:spcPts val="0"/>
              </a:spcBef>
              <a:spcAft>
                <a:spcPts val="1600"/>
              </a:spcAft>
              <a:buClr>
                <a:schemeClr val="accent2"/>
              </a:buClr>
              <a:buSzPct val="8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Seventy percent of people say they see a dentist at least once per year, and half get their teeth cleaned two or more times in a 12-month period.</a:t>
            </a:r>
          </a:p>
          <a:p>
            <a:pPr marL="285750" indent="-285750">
              <a:spcBef>
                <a:spcPts val="0"/>
              </a:spcBef>
              <a:spcAft>
                <a:spcPts val="1600"/>
              </a:spcAft>
              <a:buClr>
                <a:schemeClr val="accent2"/>
              </a:buClr>
              <a:buSzPct val="8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Among patients who do not receive the recommended number of cleanings, about one-third report that a cash incentive or gift card would motivate them to receive cleanings.</a:t>
            </a:r>
          </a:p>
          <a:p>
            <a:endParaRPr lang="en-US" dirty="0"/>
          </a:p>
        </p:txBody>
      </p:sp>
      <p:sp>
        <p:nvSpPr>
          <p:cNvPr id="4" name="Slide Number Placeholder 3"/>
          <p:cNvSpPr>
            <a:spLocks noGrp="1"/>
          </p:cNvSpPr>
          <p:nvPr>
            <p:ph type="sldNum" sz="quarter" idx="4"/>
          </p:nvPr>
        </p:nvSpPr>
        <p:spPr/>
        <p:txBody>
          <a:bodyPr/>
          <a:lstStyle/>
          <a:p>
            <a:fld id="{394606BD-0334-E646-A4C0-36CF658FFFDB}" type="slidenum">
              <a:rPr lang="en-US" smtClean="0"/>
              <a:pPr/>
              <a:t>6</a:t>
            </a:fld>
            <a:endParaRPr lang="en-US" dirty="0"/>
          </a:p>
        </p:txBody>
      </p:sp>
    </p:spTree>
    <p:extLst>
      <p:ext uri="{BB962C8B-B14F-4D97-AF65-F5344CB8AC3E}">
        <p14:creationId xmlns:p14="http://schemas.microsoft.com/office/powerpoint/2010/main" val="91448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3" y="274638"/>
            <a:ext cx="8579791" cy="706434"/>
          </a:xfrm>
        </p:spPr>
        <p:txBody>
          <a:bodyPr/>
          <a:lstStyle/>
          <a:p>
            <a:r>
              <a:rPr lang="en-US" sz="2300" dirty="0" smtClean="0"/>
              <a:t>The majority of adults feel their dental health is good.</a:t>
            </a:r>
            <a:endParaRPr lang="en-US" sz="2300" dirty="0"/>
          </a:p>
        </p:txBody>
      </p:sp>
      <p:graphicFrame>
        <p:nvGraphicFramePr>
          <p:cNvPr id="5" name="Content Placeholder 5" descr="Overall dental health of upstate New York respondents. The chart shows that 25% of respondents rated their dental health as very good, 45% rated their dental health as good, 22% rated their dental health as fair, and lastly 8% rated their dental health as poor." title="Overall dental health of upstate New York respondents"/>
          <p:cNvGraphicFramePr>
            <a:graphicFrameLocks/>
          </p:cNvGraphicFramePr>
          <p:nvPr>
            <p:extLst>
              <p:ext uri="{D42A27DB-BD31-4B8C-83A1-F6EECF244321}">
                <p14:modId xmlns:p14="http://schemas.microsoft.com/office/powerpoint/2010/main" val="2815457665"/>
              </p:ext>
            </p:extLst>
          </p:nvPr>
        </p:nvGraphicFramePr>
        <p:xfrm>
          <a:off x="375686" y="1062037"/>
          <a:ext cx="8404225"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6588" y="6217592"/>
            <a:ext cx="1822678"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p>
        </p:txBody>
      </p:sp>
      <p:sp>
        <p:nvSpPr>
          <p:cNvPr id="4" name="Slide Number Placeholder 3"/>
          <p:cNvSpPr>
            <a:spLocks noGrp="1"/>
          </p:cNvSpPr>
          <p:nvPr>
            <p:ph type="sldNum" sz="quarter" idx="4"/>
          </p:nvPr>
        </p:nvSpPr>
        <p:spPr/>
        <p:txBody>
          <a:bodyPr/>
          <a:lstStyle/>
          <a:p>
            <a:fld id="{394606BD-0334-E646-A4C0-36CF658FFFDB}" type="slidenum">
              <a:rPr lang="en-US" smtClean="0"/>
              <a:pPr/>
              <a:t>7</a:t>
            </a:fld>
            <a:endParaRPr lang="en-US" dirty="0"/>
          </a:p>
        </p:txBody>
      </p:sp>
    </p:spTree>
    <p:extLst>
      <p:ext uri="{BB962C8B-B14F-4D97-AF65-F5344CB8AC3E}">
        <p14:creationId xmlns:p14="http://schemas.microsoft.com/office/powerpoint/2010/main" val="376726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627855"/>
            <a:ext cx="6979273" cy="706434"/>
          </a:xfrm>
        </p:spPr>
        <p:txBody>
          <a:bodyPr/>
          <a:lstStyle/>
          <a:p>
            <a:r>
              <a:rPr lang="en-US" sz="2300" dirty="0"/>
              <a:t>Significantly more respondents from </a:t>
            </a:r>
            <a:r>
              <a:rPr lang="en-US" sz="2300" dirty="0" smtClean="0"/>
              <a:t>Utica/Rome/North Country </a:t>
            </a:r>
            <a:r>
              <a:rPr lang="en-US" sz="2300" dirty="0"/>
              <a:t>reported poor dental health compared with those from the Finger Lakes and Western NY.</a:t>
            </a:r>
          </a:p>
        </p:txBody>
      </p:sp>
      <p:graphicFrame>
        <p:nvGraphicFramePr>
          <p:cNvPr id="6" name="Content Placeholder 6" descr="Dental health across upstate New York regions. The chart shows that significantly more respondents from Utica/Rome/North COuntry reported poor dental health compared with those from the Finger Lakes and Western NY. " title="Dental health across upstate New York regions. "/>
          <p:cNvGraphicFramePr>
            <a:graphicFrameLocks noGrp="1"/>
          </p:cNvGraphicFramePr>
          <p:nvPr>
            <p:ph idx="1"/>
            <p:extLst>
              <p:ext uri="{D42A27DB-BD31-4B8C-83A1-F6EECF244321}">
                <p14:modId xmlns:p14="http://schemas.microsoft.com/office/powerpoint/2010/main" val="1059651962"/>
              </p:ext>
            </p:extLst>
          </p:nvPr>
        </p:nvGraphicFramePr>
        <p:xfrm>
          <a:off x="173069" y="1435100"/>
          <a:ext cx="8816912"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394606BD-0334-E646-A4C0-36CF658FFFDB}" type="slidenum">
              <a:rPr lang="en-US" smtClean="0"/>
              <a:pPr/>
              <a:t>8</a:t>
            </a:fld>
            <a:endParaRPr lang="en-US" dirty="0"/>
          </a:p>
        </p:txBody>
      </p:sp>
    </p:spTree>
    <p:extLst>
      <p:ext uri="{BB962C8B-B14F-4D97-AF65-F5344CB8AC3E}">
        <p14:creationId xmlns:p14="http://schemas.microsoft.com/office/powerpoint/2010/main" val="243471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341" y="274638"/>
            <a:ext cx="6894432" cy="706434"/>
          </a:xfrm>
        </p:spPr>
        <p:txBody>
          <a:bodyPr/>
          <a:lstStyle/>
          <a:p>
            <a:r>
              <a:rPr lang="en-US" sz="2400" dirty="0"/>
              <a:t>About half of adults have not had any permanent teeth removed. </a:t>
            </a:r>
          </a:p>
        </p:txBody>
      </p:sp>
      <p:graphicFrame>
        <p:nvGraphicFramePr>
          <p:cNvPr id="6" name="Content Placeholder 7" descr="Number of permanent teeth removed due to tooth decay or gum disease. The chart shows that 48% of respondents had no teeth removed, 33% have had 1 to 5 teeth removed, 10% have had 6 or more teeth removed." title="Number of permanent teeth removed due to tooth decay or gum disease"/>
          <p:cNvGraphicFramePr>
            <a:graphicFrameLocks noGrp="1"/>
          </p:cNvGraphicFramePr>
          <p:nvPr>
            <p:ph idx="1"/>
            <p:extLst>
              <p:ext uri="{D42A27DB-BD31-4B8C-83A1-F6EECF244321}">
                <p14:modId xmlns:p14="http://schemas.microsoft.com/office/powerpoint/2010/main" val="260194003"/>
              </p:ext>
            </p:extLst>
          </p:nvPr>
        </p:nvGraphicFramePr>
        <p:xfrm>
          <a:off x="411163" y="1231900"/>
          <a:ext cx="8404225"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36588" y="6217592"/>
            <a:ext cx="1822678" cy="276999"/>
          </a:xfrm>
          <a:prstGeom prst="rect">
            <a:avLst/>
          </a:prstGeom>
        </p:spPr>
        <p:txBody>
          <a:bodyPr wrap="none">
            <a:spAutoFit/>
          </a:bodyPr>
          <a:lstStyle/>
          <a:p>
            <a:pPr marL="404813" indent="-404813"/>
            <a:r>
              <a:rPr lang="en-US" sz="1200" dirty="0">
                <a:solidFill>
                  <a:srgbClr val="000000"/>
                </a:solidFill>
                <a:latin typeface="Calibri" panose="020F0502020204030204" pitchFamily="34" charset="0"/>
              </a:rPr>
              <a:t>(n=2,000; all respondents)</a:t>
            </a:r>
          </a:p>
        </p:txBody>
      </p:sp>
      <p:sp>
        <p:nvSpPr>
          <p:cNvPr id="4" name="Slide Number Placeholder 3"/>
          <p:cNvSpPr>
            <a:spLocks noGrp="1"/>
          </p:cNvSpPr>
          <p:nvPr>
            <p:ph type="sldNum" sz="quarter" idx="4"/>
          </p:nvPr>
        </p:nvSpPr>
        <p:spPr/>
        <p:txBody>
          <a:bodyPr/>
          <a:lstStyle/>
          <a:p>
            <a:fld id="{394606BD-0334-E646-A4C0-36CF658FFFDB}" type="slidenum">
              <a:rPr lang="en-US" smtClean="0"/>
              <a:pPr/>
              <a:t>9</a:t>
            </a:fld>
            <a:endParaRPr lang="en-US" dirty="0"/>
          </a:p>
        </p:txBody>
      </p:sp>
    </p:spTree>
    <p:extLst>
      <p:ext uri="{BB962C8B-B14F-4D97-AF65-F5344CB8AC3E}">
        <p14:creationId xmlns:p14="http://schemas.microsoft.com/office/powerpoint/2010/main" val="62522699"/>
      </p:ext>
    </p:extLst>
  </p:cSld>
  <p:clrMapOvr>
    <a:masterClrMapping/>
  </p:clrMapOvr>
</p:sld>
</file>

<file path=ppt/theme/theme1.xml><?xml version="1.0" encoding="utf-8"?>
<a:theme xmlns:a="http://schemas.openxmlformats.org/drawingml/2006/main" name="Univera Healthcare: Multiple Images Template">
  <a:themeElements>
    <a:clrScheme name="Univera Healthcare Template Color Scheme">
      <a:dk1>
        <a:sysClr val="windowText" lastClr="000000"/>
      </a:dk1>
      <a:lt1>
        <a:sysClr val="window" lastClr="FFFFFF"/>
      </a:lt1>
      <a:dk2>
        <a:srgbClr val="D7DF23"/>
      </a:dk2>
      <a:lt2>
        <a:srgbClr val="007DC5"/>
      </a:lt2>
      <a:accent1>
        <a:srgbClr val="3FC2C8"/>
      </a:accent1>
      <a:accent2>
        <a:srgbClr val="00437B"/>
      </a:accent2>
      <a:accent3>
        <a:srgbClr val="5F6369"/>
      </a:accent3>
      <a:accent4>
        <a:srgbClr val="FFDF00"/>
      </a:accent4>
      <a:accent5>
        <a:srgbClr val="F7921E"/>
      </a:accent5>
      <a:accent6>
        <a:srgbClr val="C64097"/>
      </a:accent6>
      <a:hlink>
        <a:srgbClr val="007DC5"/>
      </a:hlink>
      <a:folHlink>
        <a:srgbClr val="5F63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a:noFill/>
        </a:ln>
        <a:effectLst>
          <a:outerShdw blurRad="50800" dist="38100" dir="2700000" algn="tl" rotWithShape="0">
            <a:prstClr val="black">
              <a:alpha val="15000"/>
            </a:prstClr>
          </a:outerShdw>
        </a:effectLst>
      </a:spPr>
      <a:bodyPr rtlCol="0" anchor="ctr"/>
      <a:lstStyle>
        <a:defPPr algn="ctr">
          <a:defRPr dirty="0" err="1" smtClean="0">
            <a:solidFill>
              <a:schemeClr val="tx1"/>
            </a:solidFill>
            <a:latin typeface="Tahom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56032" indent="-256032">
          <a:spcBef>
            <a:spcPts val="600"/>
          </a:spcBef>
          <a:buClr>
            <a:schemeClr val="bg2"/>
          </a:buClr>
          <a:buFont typeface="Arial"/>
          <a:buChar char="•"/>
          <a:defRPr sz="2400" dirty="0" smtClean="0">
            <a:latin typeface="Tahoma"/>
            <a:cs typeface="Tahom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7826</TotalTime>
  <Words>1247</Words>
  <Application>Microsoft Office PowerPoint</Application>
  <PresentationFormat>On-screen Show (4:3)</PresentationFormat>
  <Paragraphs>218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Univera Healthcare: Multiple Images Template</vt:lpstr>
      <vt:lpstr>Dental Health in Upstate N.Y.</vt:lpstr>
      <vt:lpstr>Background and Method</vt:lpstr>
      <vt:lpstr>Participants</vt:lpstr>
      <vt:lpstr>PowerPoint Presentation</vt:lpstr>
      <vt:lpstr>Dental Health Results</vt:lpstr>
      <vt:lpstr>Dental Health Summary</vt:lpstr>
      <vt:lpstr>The majority of adults feel their dental health is good.</vt:lpstr>
      <vt:lpstr>Significantly more respondents from Utica/Rome/North Country reported poor dental health compared with those from the Finger Lakes and Western NY.</vt:lpstr>
      <vt:lpstr>About half of adults have not had any permanent teeth removed. </vt:lpstr>
      <vt:lpstr>Most respondents report having a regular dentist.</vt:lpstr>
      <vt:lpstr>Significantly more respondents from Western NY and the Finger Lakes reported having a regular dentist compared with those from Utica/Rome/North Country.</vt:lpstr>
      <vt:lpstr>Among respondents with a regular dentist, most have a dentist that is within their network. </vt:lpstr>
      <vt:lpstr>Among those with a regular dentist, about 9 out of 10 respondents receive reminder notices for cleanings and appointments.</vt:lpstr>
      <vt:lpstr>Seven out of ten people see a dentist at least once per year.</vt:lpstr>
      <vt:lpstr>Regional variation in time since last dental visit.</vt:lpstr>
      <vt:lpstr>The top three reasons for not visiting a dentist were not having a tooth problem, not being able to afford care and fear.</vt:lpstr>
      <vt:lpstr>All reasons for not visiting a dentist within the last 6 months</vt:lpstr>
      <vt:lpstr>Half of adults get a dental cleaning at least twice per year.</vt:lpstr>
      <vt:lpstr>Respondents from Western NY, the Finger Lakes and Central NY are significantly more likely to report receiving 2 cleanings than respondents from Utica/Rome/North Country.</vt:lpstr>
      <vt:lpstr>About one-third of respondents who do not receive two cleanings per year report that they would be motivated to get teeth cleaned with a cash incentive or gift card.</vt:lpstr>
    </vt:vector>
  </TitlesOfParts>
  <Company>Excellus BlueCross BlueShield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Health in Upstate N.Y. 2018</dc:title>
  <dc:creator>Madison Leskinen</dc:creator>
  <cp:keywords>dental health, New York state</cp:keywords>
  <cp:lastModifiedBy>Erika van der Kloet</cp:lastModifiedBy>
  <cp:revision>61</cp:revision>
  <cp:lastPrinted>2017-05-16T14:37:36Z</cp:lastPrinted>
  <dcterms:created xsi:type="dcterms:W3CDTF">2017-05-12T13:02:09Z</dcterms:created>
  <dcterms:modified xsi:type="dcterms:W3CDTF">2018-07-19T17:43:52Z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